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1" r:id="rId2"/>
    <p:sldId id="535" r:id="rId3"/>
    <p:sldId id="534" r:id="rId4"/>
    <p:sldId id="537" r:id="rId5"/>
    <p:sldId id="532" r:id="rId6"/>
    <p:sldId id="509" r:id="rId7"/>
    <p:sldId id="529" r:id="rId8"/>
    <p:sldId id="528" r:id="rId9"/>
    <p:sldId id="489" r:id="rId10"/>
    <p:sldId id="490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38" r:id="rId19"/>
    <p:sldId id="339" r:id="rId20"/>
    <p:sldId id="516" r:id="rId21"/>
    <p:sldId id="469" r:id="rId22"/>
    <p:sldId id="447" r:id="rId23"/>
    <p:sldId id="540" r:id="rId24"/>
    <p:sldId id="541" r:id="rId25"/>
    <p:sldId id="394" r:id="rId26"/>
    <p:sldId id="395" r:id="rId27"/>
    <p:sldId id="542" r:id="rId28"/>
    <p:sldId id="303" r:id="rId29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FFD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70450" autoAdjust="0"/>
  </p:normalViewPr>
  <p:slideViewPr>
    <p:cSldViewPr snapToGrid="0" snapToObjects="1">
      <p:cViewPr varScale="1">
        <p:scale>
          <a:sx n="65" d="100"/>
          <a:sy n="65" d="100"/>
        </p:scale>
        <p:origin x="17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44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F5F7D-998A-8B42-AE35-E6B8BFC3AA42}" type="doc">
      <dgm:prSet loTypeId="urn:microsoft.com/office/officeart/2005/8/layout/cycle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CEA9E72-0E31-7B49-9A5C-BB06CEC9F9A2}">
      <dgm:prSet phldrT="[Tekst]"/>
      <dgm:spPr/>
      <dgm:t>
        <a:bodyPr/>
        <a:lstStyle/>
        <a:p>
          <a:pPr algn="ctr"/>
          <a:r>
            <a:rPr lang="en-GB" noProof="0" dirty="0" smtClean="0">
              <a:solidFill>
                <a:schemeClr val="bg1"/>
              </a:solidFill>
            </a:rPr>
            <a:t>Critical issues / Baseline / Monitoring</a:t>
          </a:r>
        </a:p>
        <a:p>
          <a:pPr algn="ctr"/>
          <a:r>
            <a:rPr lang="nb-NO" dirty="0" smtClean="0">
              <a:solidFill>
                <a:schemeClr val="bg1"/>
              </a:solidFill>
            </a:rPr>
            <a:t>('</a:t>
          </a:r>
          <a:r>
            <a:rPr lang="nb-NO" dirty="0">
              <a:solidFill>
                <a:schemeClr val="bg1"/>
              </a:solidFill>
            </a:rPr>
            <a:t>How To' Guides 1 &amp; 10)</a:t>
          </a:r>
        </a:p>
        <a:p>
          <a:pPr algn="ctr"/>
          <a:endParaRPr lang="nb-NO" dirty="0"/>
        </a:p>
      </dgm:t>
    </dgm:pt>
    <dgm:pt modelId="{88CD9AD2-4A85-A349-BBBE-D7E61CC020BF}" type="parTrans" cxnId="{176CE5E1-6C09-7E4D-8E5D-25CDF19AE0C3}">
      <dgm:prSet/>
      <dgm:spPr/>
      <dgm:t>
        <a:bodyPr/>
        <a:lstStyle/>
        <a:p>
          <a:pPr algn="ctr"/>
          <a:endParaRPr lang="nb-NO"/>
        </a:p>
      </dgm:t>
    </dgm:pt>
    <dgm:pt modelId="{4FD69046-D39E-6E4F-AA50-306D57AB655C}" type="sibTrans" cxnId="{176CE5E1-6C09-7E4D-8E5D-25CDF19AE0C3}">
      <dgm:prSet/>
      <dgm:spPr/>
      <dgm:t>
        <a:bodyPr/>
        <a:lstStyle/>
        <a:p>
          <a:pPr algn="ctr"/>
          <a:endParaRPr lang="nb-NO"/>
        </a:p>
      </dgm:t>
    </dgm:pt>
    <dgm:pt modelId="{6376AABD-EBC6-DE4D-B199-232BAA3136DA}">
      <dgm:prSet phldrT="[Tekst]"/>
      <dgm:spPr/>
      <dgm:t>
        <a:bodyPr/>
        <a:lstStyle/>
        <a:p>
          <a:pPr algn="ctr"/>
          <a:r>
            <a:rPr lang="en-GB" noProof="0" dirty="0" smtClean="0"/>
            <a:t>Develop / refine strategy</a:t>
          </a:r>
        </a:p>
        <a:p>
          <a:pPr algn="ctr"/>
          <a:r>
            <a:rPr lang="nb-NO" dirty="0" smtClean="0"/>
            <a:t>(</a:t>
          </a:r>
          <a:r>
            <a:rPr lang="nb-NO" dirty="0"/>
            <a:t>'How To' Guides 2-9)</a:t>
          </a:r>
        </a:p>
      </dgm:t>
    </dgm:pt>
    <dgm:pt modelId="{C8F31651-7D04-2E4D-BD8D-76A02EDB2823}" type="parTrans" cxnId="{18E1A76E-7EDF-604C-90DB-59BDD515C1E9}">
      <dgm:prSet/>
      <dgm:spPr/>
      <dgm:t>
        <a:bodyPr/>
        <a:lstStyle/>
        <a:p>
          <a:pPr algn="ctr"/>
          <a:endParaRPr lang="nb-NO"/>
        </a:p>
      </dgm:t>
    </dgm:pt>
    <dgm:pt modelId="{245B7979-68F5-C648-A006-60A487E2CD70}" type="sibTrans" cxnId="{18E1A76E-7EDF-604C-90DB-59BDD515C1E9}">
      <dgm:prSet/>
      <dgm:spPr/>
      <dgm:t>
        <a:bodyPr/>
        <a:lstStyle/>
        <a:p>
          <a:pPr algn="ctr"/>
          <a:endParaRPr lang="nb-NO"/>
        </a:p>
      </dgm:t>
    </dgm:pt>
    <dgm:pt modelId="{D6DFFFE5-4BE7-EC45-A8D3-7C8F25247FBF}">
      <dgm:prSet phldrT="[Tekst]"/>
      <dgm:spPr/>
      <dgm:t>
        <a:bodyPr/>
        <a:lstStyle/>
        <a:p>
          <a:pPr algn="ctr"/>
          <a:r>
            <a:rPr lang="en-GB" noProof="0" dirty="0" smtClean="0"/>
            <a:t>Implement strategy</a:t>
          </a:r>
        </a:p>
      </dgm:t>
    </dgm:pt>
    <dgm:pt modelId="{D7166234-8E6B-7E4B-9428-09C94DFA975E}" type="parTrans" cxnId="{31106DEF-E8EA-3B47-B774-09A1EB39EF78}">
      <dgm:prSet/>
      <dgm:spPr/>
      <dgm:t>
        <a:bodyPr/>
        <a:lstStyle/>
        <a:p>
          <a:pPr algn="ctr"/>
          <a:endParaRPr lang="nb-NO"/>
        </a:p>
      </dgm:t>
    </dgm:pt>
    <dgm:pt modelId="{6956A95D-C0A8-6C4C-8BD0-191C6DCA6929}" type="sibTrans" cxnId="{31106DEF-E8EA-3B47-B774-09A1EB39EF78}">
      <dgm:prSet/>
      <dgm:spPr/>
      <dgm:t>
        <a:bodyPr/>
        <a:lstStyle/>
        <a:p>
          <a:pPr algn="ctr"/>
          <a:endParaRPr lang="nb-NO"/>
        </a:p>
      </dgm:t>
    </dgm:pt>
    <dgm:pt modelId="{8DB99B25-9354-C548-A930-11AEC61FF736}" type="pres">
      <dgm:prSet presAssocID="{64BF5F7D-998A-8B42-AE35-E6B8BFC3AA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22B2AEA0-B513-C546-9DEA-9C2A057F12BA}" type="pres">
      <dgm:prSet presAssocID="{64BF5F7D-998A-8B42-AE35-E6B8BFC3AA42}" presName="cycle" presStyleCnt="0"/>
      <dgm:spPr/>
    </dgm:pt>
    <dgm:pt modelId="{7D1F1376-EADA-C748-99C6-60575236F667}" type="pres">
      <dgm:prSet presAssocID="{0CEA9E72-0E31-7B49-9A5C-BB06CEC9F9A2}" presName="nodeFirstNode" presStyleLbl="node1" presStyleIdx="0" presStyleCnt="3" custRadScaleRad="85208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CB2231D-4D81-C041-8D4F-4C9F9C1E3D83}" type="pres">
      <dgm:prSet presAssocID="{4FD69046-D39E-6E4F-AA50-306D57AB655C}" presName="sibTransFirstNode" presStyleLbl="bgShp" presStyleIdx="0" presStyleCnt="1"/>
      <dgm:spPr/>
      <dgm:t>
        <a:bodyPr/>
        <a:lstStyle/>
        <a:p>
          <a:endParaRPr lang="nb-NO"/>
        </a:p>
      </dgm:t>
    </dgm:pt>
    <dgm:pt modelId="{DCF7209C-704E-9449-A492-6F4926950287}" type="pres">
      <dgm:prSet presAssocID="{6376AABD-EBC6-DE4D-B199-232BAA3136DA}" presName="nodeFollowingNodes" presStyleLbl="node1" presStyleIdx="1" presStyleCnt="3" custRadScaleRad="110508" custRadScaleInc="-1875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F0A8204-BC0A-6441-9192-B0A03ECC75FD}" type="pres">
      <dgm:prSet presAssocID="{D6DFFFE5-4BE7-EC45-A8D3-7C8F25247FBF}" presName="nodeFollowingNodes" presStyleLbl="node1" presStyleIdx="2" presStyleCnt="3" custRadScaleRad="102380" custRadScaleInc="1707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1106DEF-E8EA-3B47-B774-09A1EB39EF78}" srcId="{64BF5F7D-998A-8B42-AE35-E6B8BFC3AA42}" destId="{D6DFFFE5-4BE7-EC45-A8D3-7C8F25247FBF}" srcOrd="2" destOrd="0" parTransId="{D7166234-8E6B-7E4B-9428-09C94DFA975E}" sibTransId="{6956A95D-C0A8-6C4C-8BD0-191C6DCA6929}"/>
    <dgm:cxn modelId="{176CE5E1-6C09-7E4D-8E5D-25CDF19AE0C3}" srcId="{64BF5F7D-998A-8B42-AE35-E6B8BFC3AA42}" destId="{0CEA9E72-0E31-7B49-9A5C-BB06CEC9F9A2}" srcOrd="0" destOrd="0" parTransId="{88CD9AD2-4A85-A349-BBBE-D7E61CC020BF}" sibTransId="{4FD69046-D39E-6E4F-AA50-306D57AB655C}"/>
    <dgm:cxn modelId="{27DA8EE5-0E2B-6142-92D7-B46B1AFF792C}" type="presOf" srcId="{D6DFFFE5-4BE7-EC45-A8D3-7C8F25247FBF}" destId="{7F0A8204-BC0A-6441-9192-B0A03ECC75FD}" srcOrd="0" destOrd="0" presId="urn:microsoft.com/office/officeart/2005/8/layout/cycle3"/>
    <dgm:cxn modelId="{0F937CC0-0F39-3E48-9B0C-99D1AD8C72F4}" type="presOf" srcId="{0CEA9E72-0E31-7B49-9A5C-BB06CEC9F9A2}" destId="{7D1F1376-EADA-C748-99C6-60575236F667}" srcOrd="0" destOrd="0" presId="urn:microsoft.com/office/officeart/2005/8/layout/cycle3"/>
    <dgm:cxn modelId="{18E1A76E-7EDF-604C-90DB-59BDD515C1E9}" srcId="{64BF5F7D-998A-8B42-AE35-E6B8BFC3AA42}" destId="{6376AABD-EBC6-DE4D-B199-232BAA3136DA}" srcOrd="1" destOrd="0" parTransId="{C8F31651-7D04-2E4D-BD8D-76A02EDB2823}" sibTransId="{245B7979-68F5-C648-A006-60A487E2CD70}"/>
    <dgm:cxn modelId="{9A495A72-4721-6544-B15C-219A85C31B3C}" type="presOf" srcId="{6376AABD-EBC6-DE4D-B199-232BAA3136DA}" destId="{DCF7209C-704E-9449-A492-6F4926950287}" srcOrd="0" destOrd="0" presId="urn:microsoft.com/office/officeart/2005/8/layout/cycle3"/>
    <dgm:cxn modelId="{382AB0B1-D190-4C4A-BFD4-DC30BA30E8CE}" type="presOf" srcId="{4FD69046-D39E-6E4F-AA50-306D57AB655C}" destId="{ECB2231D-4D81-C041-8D4F-4C9F9C1E3D83}" srcOrd="0" destOrd="0" presId="urn:microsoft.com/office/officeart/2005/8/layout/cycle3"/>
    <dgm:cxn modelId="{B397F0DF-0B65-F04E-9E5E-FFF3014751BC}" type="presOf" srcId="{64BF5F7D-998A-8B42-AE35-E6B8BFC3AA42}" destId="{8DB99B25-9354-C548-A930-11AEC61FF736}" srcOrd="0" destOrd="0" presId="urn:microsoft.com/office/officeart/2005/8/layout/cycle3"/>
    <dgm:cxn modelId="{A2C37C66-15CD-3045-A9ED-60A50706476C}" type="presParOf" srcId="{8DB99B25-9354-C548-A930-11AEC61FF736}" destId="{22B2AEA0-B513-C546-9DEA-9C2A057F12BA}" srcOrd="0" destOrd="0" presId="urn:microsoft.com/office/officeart/2005/8/layout/cycle3"/>
    <dgm:cxn modelId="{EDF6AC53-968D-CE45-A64F-00FA1D57DF85}" type="presParOf" srcId="{22B2AEA0-B513-C546-9DEA-9C2A057F12BA}" destId="{7D1F1376-EADA-C748-99C6-60575236F667}" srcOrd="0" destOrd="0" presId="urn:microsoft.com/office/officeart/2005/8/layout/cycle3"/>
    <dgm:cxn modelId="{C523A5DB-BF4F-9F4D-AF7C-5FBD859B39AB}" type="presParOf" srcId="{22B2AEA0-B513-C546-9DEA-9C2A057F12BA}" destId="{ECB2231D-4D81-C041-8D4F-4C9F9C1E3D83}" srcOrd="1" destOrd="0" presId="urn:microsoft.com/office/officeart/2005/8/layout/cycle3"/>
    <dgm:cxn modelId="{9D3069EA-A686-F24E-9FA7-E9ED1D3E9343}" type="presParOf" srcId="{22B2AEA0-B513-C546-9DEA-9C2A057F12BA}" destId="{DCF7209C-704E-9449-A492-6F4926950287}" srcOrd="2" destOrd="0" presId="urn:microsoft.com/office/officeart/2005/8/layout/cycle3"/>
    <dgm:cxn modelId="{DFA77C1B-F246-9C40-BAC3-E7698C6DE788}" type="presParOf" srcId="{22B2AEA0-B513-C546-9DEA-9C2A057F12BA}" destId="{7F0A8204-BC0A-6441-9192-B0A03ECC75FD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0486-7896-9448-AC50-C3F37AE6F944}" type="datetime1">
              <a:rPr lang="en-US" smtClean="0"/>
              <a:t>5/2/2016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34EB0-1FB2-B743-8B49-BB10ED158ED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273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51FDE-A028-2F45-8218-49CB9BEE0856}" type="datetime1">
              <a:rPr lang="en-US" smtClean="0"/>
              <a:t>5/2/2016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EBD50-59BE-4148-9564-50C64309E9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4193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256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6704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0235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385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016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9856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644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used by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managers to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achievement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progress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target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sustainable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 Heritage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tourism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management*.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destination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baseline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prioritise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optimise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positive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minimise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negative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tourism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 Heritage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(OUV)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broader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 Heritage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destination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most relevant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'How To' guides and best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relevant in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used by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managers to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achievement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progress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towards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target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sustainable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 Heritage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tourism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management*. </a:t>
            </a:r>
          </a:p>
          <a:p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destination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baseline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indicators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help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critical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issues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prioritise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activities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optimise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positive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minimise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negative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impacts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from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tourism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 Heritage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(OUV) and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broader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World Heritage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destination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 </a:t>
            </a:r>
          </a:p>
          <a:p>
            <a:endParaRPr lang="nb-NO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tool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most relevant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resources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including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'How To' guides and best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practice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specifically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relevant in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management </a:t>
            </a:r>
            <a:r>
              <a:rPr lang="nb-NO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efforts</a:t>
            </a:r>
            <a:r>
              <a:rPr lang="nb-NO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091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844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8442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4668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GB" sz="1200" dirty="0" smtClean="0"/>
              <a:t>Enabling World Heritage stakeholders to act with </a:t>
            </a:r>
            <a:r>
              <a:rPr lang="en-GB" sz="1200" dirty="0" smtClean="0">
                <a:solidFill>
                  <a:schemeClr val="accent6"/>
                </a:solidFill>
              </a:rPr>
              <a:t>social responsibility</a:t>
            </a:r>
          </a:p>
          <a:p>
            <a:pPr>
              <a:buFontTx/>
              <a:buChar char="-"/>
            </a:pPr>
            <a:endParaRPr lang="en-GB" sz="1200" dirty="0" smtClean="0">
              <a:solidFill>
                <a:schemeClr val="accent6"/>
              </a:solidFill>
            </a:endParaRPr>
          </a:p>
          <a:p>
            <a:pPr>
              <a:buFontTx/>
              <a:buChar char="-"/>
            </a:pPr>
            <a:r>
              <a:rPr lang="en-GB" sz="1200" dirty="0" smtClean="0"/>
              <a:t>Enhancing WH as a </a:t>
            </a:r>
            <a:r>
              <a:rPr lang="en-GB" sz="1200" dirty="0" smtClean="0">
                <a:solidFill>
                  <a:srgbClr val="F79646"/>
                </a:solidFill>
              </a:rPr>
              <a:t>standard-setter for best practice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446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2716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Mosi-oa-Tunya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(Zambia/Zimbabwe) </a:t>
            </a:r>
          </a:p>
          <a:p>
            <a:pPr marL="0" indent="0">
              <a:buNone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Maloti-Drakensburg Park (South Africa/Lesotho)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Lake Malawi National Park (Malawi)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Ngorongoro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Conservation Area (Tanzania)</a:t>
            </a:r>
          </a:p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091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091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844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8442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Vision of the project and base of all activities is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09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Vision of the project and base of all activities is </a:t>
            </a: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09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dirty="0" smtClean="0"/>
              <a:t>- ‘Contribute to sustainable regional growth’</a:t>
            </a:r>
          </a:p>
          <a:p>
            <a:pPr marL="171450" indent="-171450">
              <a:buFontTx/>
              <a:buChar char="-"/>
            </a:pPr>
            <a:r>
              <a:rPr lang="nb-NO" baseline="0" dirty="0" err="1" smtClean="0"/>
              <a:t>Shared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priorities</a:t>
            </a:r>
            <a:r>
              <a:rPr lang="nb-NO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  <a:p>
            <a:pPr lvl="1">
              <a:buFontTx/>
              <a:buChar char="-"/>
            </a:pPr>
            <a:r>
              <a:rPr lang="en-GB" sz="2000" i="1" dirty="0" smtClean="0"/>
              <a:t>Swedish Institute priority areas ‘Sustainable growth from increased prosperity’ and ‘An ecologically sustainable region’</a:t>
            </a:r>
          </a:p>
          <a:p>
            <a:pPr lvl="1">
              <a:buFontTx/>
              <a:buChar char="-"/>
            </a:pPr>
            <a:r>
              <a:rPr lang="en-GB" sz="2000" i="1" dirty="0" smtClean="0"/>
              <a:t>EU Strategy for Baltic Sea Region (EUSBSR) and policy areas on education, culture, innovation, tourism etc.</a:t>
            </a:r>
          </a:p>
          <a:p>
            <a:pPr marL="171450" indent="-171450">
              <a:buFontTx/>
              <a:buChar char="-"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091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Helping</a:t>
            </a:r>
            <a:r>
              <a:rPr lang="nb-NO" dirty="0" smtClean="0"/>
              <a:t> </a:t>
            </a:r>
            <a:r>
              <a:rPr lang="nb-NO" dirty="0" err="1" smtClean="0"/>
              <a:t>site</a:t>
            </a:r>
            <a:r>
              <a:rPr lang="nb-NO" dirty="0" smtClean="0"/>
              <a:t> </a:t>
            </a:r>
            <a:r>
              <a:rPr lang="nb-NO" dirty="0" err="1" smtClean="0"/>
              <a:t>mangers</a:t>
            </a:r>
            <a:r>
              <a:rPr lang="nb-NO" dirty="0" smtClean="0"/>
              <a:t> pro-</a:t>
            </a:r>
            <a:r>
              <a:rPr lang="nb-NO" dirty="0" err="1" smtClean="0"/>
              <a:t>actively</a:t>
            </a:r>
            <a:r>
              <a:rPr lang="nb-NO" dirty="0" smtClean="0"/>
              <a:t> </a:t>
            </a:r>
            <a:r>
              <a:rPr lang="nb-NO" dirty="0" err="1" smtClean="0"/>
              <a:t>manage</a:t>
            </a:r>
            <a:r>
              <a:rPr lang="nb-NO" dirty="0" smtClean="0"/>
              <a:t> </a:t>
            </a:r>
            <a:r>
              <a:rPr lang="nb-NO" dirty="0" err="1" smtClean="0"/>
              <a:t>tourism</a:t>
            </a:r>
            <a:r>
              <a:rPr lang="nb-NO" dirty="0" smtClean="0"/>
              <a:t> </a:t>
            </a:r>
            <a:r>
              <a:rPr lang="nb-NO" dirty="0" err="1" smtClean="0"/>
              <a:t>within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context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broader</a:t>
            </a:r>
            <a:r>
              <a:rPr lang="nb-NO" dirty="0" smtClean="0"/>
              <a:t> </a:t>
            </a:r>
            <a:r>
              <a:rPr lang="nb-NO" dirty="0" err="1" smtClean="0"/>
              <a:t>destination</a:t>
            </a:r>
            <a:r>
              <a:rPr lang="nb-NO" dirty="0" smtClean="0"/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947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HTG 1-4 to establish basic foundation for strategy development.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HTG 5-10 tailored for more specific issues. Some topics</a:t>
            </a:r>
            <a:r>
              <a:rPr lang="en-US" baseline="0" dirty="0" smtClean="0"/>
              <a:t> more relevant than other. </a:t>
            </a:r>
            <a:endParaRPr lang="en-US" dirty="0" smtClean="0"/>
          </a:p>
          <a:p>
            <a:pPr>
              <a:lnSpc>
                <a:spcPct val="110000"/>
              </a:lnSpc>
              <a:buFontTx/>
              <a:buChar char="-"/>
            </a:pPr>
            <a:endParaRPr lang="en-GB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3844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u="none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558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u="none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48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EBD50-59BE-4148-9564-50C64309E9E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90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9063-0FB1-854C-B8CA-A3E9AD9D8A0C}" type="datetime1">
              <a:rPr lang="en-US" smtClean="0"/>
              <a:t>5/2/2016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SEA Inception workshop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DD18-4639-2849-AA52-9B7BF0F9F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980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7690C-6E6E-B34B-91C0-8056EEF6CDF7}" type="datetime1">
              <a:rPr lang="en-US" smtClean="0"/>
              <a:t>5/2/2016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SEA Inception workshop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DD18-4639-2849-AA52-9B7BF0F9F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83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3C0D4-653E-6740-BE65-4E892FF381EA}" type="datetime1">
              <a:rPr lang="en-US" smtClean="0"/>
              <a:t>5/2/2016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SEA Inception workshop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DD18-4639-2849-AA52-9B7BF0F9F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677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648DE-CAD1-4F4A-8E3B-5EF16F7231EE}" type="datetime1">
              <a:rPr lang="en-US" smtClean="0"/>
              <a:t>5/2/2016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SEA Inception workshop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DD18-4639-2849-AA52-9B7BF0F9F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6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63EB-403A-D145-9482-75D376CDC5A9}" type="datetime1">
              <a:rPr lang="en-US" smtClean="0"/>
              <a:t>5/2/2016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SEA Inception workshop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DD18-4639-2849-AA52-9B7BF0F9F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917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9EBA9-1C9E-8B40-A95C-0268D4523150}" type="datetime1">
              <a:rPr lang="en-US" smtClean="0"/>
              <a:t>5/2/2016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SEA Inception workshop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DD18-4639-2849-AA52-9B7BF0F9F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0738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E6F7-982D-C147-9F2D-51C593DBDF90}" type="datetime1">
              <a:rPr lang="en-US" smtClean="0"/>
              <a:t>5/2/2016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SEA Inception workshop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DD18-4639-2849-AA52-9B7BF0F9F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19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13E9-F001-6746-91AA-F4C44EF4362C}" type="datetime1">
              <a:rPr lang="en-US" smtClean="0"/>
              <a:t>5/2/2016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SEA Inception workshop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DD18-4639-2849-AA52-9B7BF0F9F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598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8A13-ED2A-A04B-B469-B2BC40914D93}" type="datetime1">
              <a:rPr lang="en-US" smtClean="0"/>
              <a:t>5/2/2016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SEA Inception workshop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DD18-4639-2849-AA52-9B7BF0F9F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692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4" y="27305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B77C-48C0-554A-B7F6-3DFED30B0E8F}" type="datetime1">
              <a:rPr lang="en-US" smtClean="0"/>
              <a:t>5/2/2016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SEA Inception workshop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DD18-4639-2849-AA52-9B7BF0F9F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170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E494-3C95-444E-85F5-B108FDE4DC85}" type="datetime1">
              <a:rPr lang="en-US" smtClean="0"/>
              <a:t>5/2/2016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SEA Inception workshop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DD18-4639-2849-AA52-9B7BF0F9FC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952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545C7-824A-BA49-A036-CE033DF4BD69}" type="datetime1">
              <a:rPr lang="en-US" smtClean="0"/>
              <a:t>5/2/2016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SEA Inception workshop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Facilitated by Cecilie Smith-Christensen 2015</a:t>
            </a:r>
          </a:p>
        </p:txBody>
      </p:sp>
    </p:spTree>
    <p:extLst>
      <p:ext uri="{BB962C8B-B14F-4D97-AF65-F5344CB8AC3E}">
        <p14:creationId xmlns:p14="http://schemas.microsoft.com/office/powerpoint/2010/main" val="164441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5032" y="1"/>
            <a:ext cx="10110075" cy="6858000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457200" y="1723848"/>
            <a:ext cx="797406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FFFFF"/>
                </a:solidFill>
              </a:rPr>
              <a:t>Sustainable tourism </a:t>
            </a:r>
          </a:p>
          <a:p>
            <a:pPr algn="r"/>
            <a:r>
              <a:rPr lang="en-US" sz="4000" b="1" dirty="0" smtClean="0">
                <a:solidFill>
                  <a:srgbClr val="FFFFFF"/>
                </a:solidFill>
              </a:rPr>
              <a:t>in the context of </a:t>
            </a:r>
          </a:p>
          <a:p>
            <a:pPr algn="r"/>
            <a:r>
              <a:rPr lang="en-US" sz="4000" b="1" dirty="0" smtClean="0">
                <a:solidFill>
                  <a:srgbClr val="FFFFFF"/>
                </a:solidFill>
              </a:rPr>
              <a:t>‘Grand Tour of Baltic Sea Region’</a:t>
            </a:r>
          </a:p>
          <a:p>
            <a:pPr algn="r"/>
            <a:endParaRPr lang="en-US" sz="2800" dirty="0" smtClean="0">
              <a:solidFill>
                <a:schemeClr val="bg1"/>
              </a:solidFill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</a:rPr>
              <a:t>Vilnius, Lithuania 27-28 April 2016</a:t>
            </a:r>
            <a:r>
              <a:rPr lang="en-US" sz="2600" dirty="0">
                <a:solidFill>
                  <a:schemeClr val="bg1"/>
                </a:solidFill>
              </a:rPr>
              <a:t/>
            </a:r>
            <a:br>
              <a:rPr lang="en-US" sz="2600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>Presentation by Cecilie Smith-</a:t>
            </a:r>
            <a:r>
              <a:rPr lang="en-US" sz="2600" dirty="0" smtClean="0">
                <a:solidFill>
                  <a:schemeClr val="bg1"/>
                </a:solidFill>
              </a:rPr>
              <a:t>Christensen</a:t>
            </a:r>
          </a:p>
          <a:p>
            <a:pPr algn="r"/>
            <a:r>
              <a:rPr lang="en-US" sz="2600" b="1" dirty="0" smtClean="0">
                <a:solidFill>
                  <a:schemeClr val="bg1"/>
                </a:solidFill>
              </a:rPr>
              <a:t>World Heritage Catalysis</a:t>
            </a:r>
          </a:p>
          <a:p>
            <a:pPr algn="ctr"/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10349" y="4330892"/>
            <a:ext cx="8968154" cy="530119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2200" dirty="0" smtClean="0"/>
              <a:t>Talk and listen to the host community incl. businesses</a:t>
            </a:r>
          </a:p>
          <a:p>
            <a:pPr marL="514350" indent="-514350">
              <a:buAutoNum type="arabicPeriod"/>
            </a:pPr>
            <a:r>
              <a:rPr lang="en-GB" sz="2200" dirty="0" smtClean="0"/>
              <a:t>Identify and communicate local economic and sustainable opportunities</a:t>
            </a:r>
          </a:p>
          <a:p>
            <a:pPr marL="514350" indent="-514350">
              <a:buFont typeface="Arial"/>
              <a:buAutoNum type="arabicPeriod"/>
            </a:pPr>
            <a:r>
              <a:rPr lang="en-GB" sz="2200" dirty="0" smtClean="0"/>
              <a:t>Encourage</a:t>
            </a:r>
            <a:r>
              <a:rPr lang="en-GB" sz="2200" dirty="0"/>
              <a:t>, celebrate and reward </a:t>
            </a:r>
            <a:r>
              <a:rPr lang="en-GB" sz="2200" dirty="0" smtClean="0"/>
              <a:t>responsibility</a:t>
            </a:r>
          </a:p>
          <a:p>
            <a:pPr marL="514350" indent="-514350">
              <a:buFont typeface="Arial"/>
              <a:buAutoNum type="arabicPeriod"/>
            </a:pPr>
            <a:r>
              <a:rPr lang="en-GB" sz="2200" dirty="0" smtClean="0"/>
              <a:t>Create a stakeholder forum </a:t>
            </a:r>
          </a:p>
        </p:txBody>
      </p:sp>
      <p:sp>
        <p:nvSpPr>
          <p:cNvPr id="4" name="Rektangel 3"/>
          <p:cNvSpPr/>
          <p:nvPr/>
        </p:nvSpPr>
        <p:spPr>
          <a:xfrm>
            <a:off x="310349" y="1949438"/>
            <a:ext cx="542256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600" dirty="0" smtClean="0"/>
              <a:t>How </a:t>
            </a:r>
            <a:r>
              <a:rPr lang="nb-NO" sz="2600" dirty="0"/>
              <a:t>to </a:t>
            </a:r>
            <a:r>
              <a:rPr lang="nb-NO" sz="2600" dirty="0" err="1"/>
              <a:t>reach</a:t>
            </a:r>
            <a:r>
              <a:rPr lang="nb-NO" sz="2600" dirty="0"/>
              <a:t> </a:t>
            </a:r>
            <a:r>
              <a:rPr lang="nb-NO" sz="2600" dirty="0" err="1"/>
              <a:t>out</a:t>
            </a:r>
            <a:r>
              <a:rPr lang="nb-NO" sz="2600" dirty="0"/>
              <a:t> and </a:t>
            </a:r>
            <a:r>
              <a:rPr lang="nb-NO" sz="2600" dirty="0" err="1"/>
              <a:t>engage</a:t>
            </a:r>
            <a:r>
              <a:rPr lang="nb-NO" sz="2600" dirty="0"/>
              <a:t> </a:t>
            </a:r>
            <a:r>
              <a:rPr lang="nb-NO" sz="2600" dirty="0" err="1"/>
              <a:t>with</a:t>
            </a:r>
            <a:r>
              <a:rPr lang="nb-NO" sz="2600" dirty="0"/>
              <a:t> </a:t>
            </a:r>
            <a:r>
              <a:rPr lang="nb-NO" sz="2600" dirty="0" err="1"/>
              <a:t>local</a:t>
            </a:r>
            <a:r>
              <a:rPr lang="nb-NO" sz="2600" dirty="0"/>
              <a:t> </a:t>
            </a:r>
            <a:r>
              <a:rPr lang="nb-NO" sz="2600" dirty="0" err="1"/>
              <a:t>businesses</a:t>
            </a:r>
            <a:r>
              <a:rPr lang="nb-NO" sz="2600" dirty="0"/>
              <a:t> and </a:t>
            </a:r>
            <a:r>
              <a:rPr lang="nb-NO" sz="2600" dirty="0" err="1" smtClean="0"/>
              <a:t>community</a:t>
            </a:r>
            <a:r>
              <a:rPr lang="nb-NO" sz="2600" dirty="0" smtClean="0"/>
              <a:t> </a:t>
            </a:r>
            <a:r>
              <a:rPr lang="nb-NO" sz="2600" dirty="0"/>
              <a:t>in a </a:t>
            </a:r>
            <a:r>
              <a:rPr lang="nb-NO" sz="2600" dirty="0" err="1"/>
              <a:t>dialogue</a:t>
            </a:r>
            <a:r>
              <a:rPr lang="nb-NO" sz="2600" dirty="0"/>
              <a:t> </a:t>
            </a:r>
            <a:r>
              <a:rPr lang="nb-NO" sz="2600" dirty="0" err="1"/>
              <a:t>explaining</a:t>
            </a:r>
            <a:r>
              <a:rPr lang="nb-NO" sz="2600" dirty="0"/>
              <a:t> </a:t>
            </a:r>
            <a:r>
              <a:rPr lang="nb-NO" sz="2600" dirty="0" err="1"/>
              <a:t>the</a:t>
            </a:r>
            <a:r>
              <a:rPr lang="nb-NO" sz="2600" dirty="0"/>
              <a:t> mutual </a:t>
            </a:r>
            <a:r>
              <a:rPr lang="nb-NO" sz="2600" dirty="0" err="1"/>
              <a:t>benefit</a:t>
            </a:r>
            <a:r>
              <a:rPr lang="nb-NO" sz="2600" dirty="0"/>
              <a:t> </a:t>
            </a:r>
            <a:r>
              <a:rPr lang="nb-NO" sz="2600" dirty="0" err="1" smtClean="0"/>
              <a:t>of</a:t>
            </a:r>
            <a:r>
              <a:rPr lang="nb-NO" sz="2600" dirty="0" smtClean="0"/>
              <a:t> </a:t>
            </a:r>
            <a:r>
              <a:rPr lang="nb-NO" sz="2600" dirty="0" err="1" smtClean="0"/>
              <a:t>making</a:t>
            </a:r>
            <a:r>
              <a:rPr lang="nb-NO" sz="2600" dirty="0" smtClean="0"/>
              <a:t> </a:t>
            </a:r>
            <a:r>
              <a:rPr lang="nb-NO" sz="2600" dirty="0" err="1"/>
              <a:t>tourism</a:t>
            </a:r>
            <a:r>
              <a:rPr lang="nb-NO" sz="2600" dirty="0"/>
              <a:t> more </a:t>
            </a:r>
            <a:r>
              <a:rPr lang="nb-NO" sz="2600" dirty="0" err="1"/>
              <a:t>sustainable</a:t>
            </a:r>
            <a:r>
              <a:rPr lang="nb-NO" sz="2600" dirty="0"/>
              <a:t>.</a:t>
            </a:r>
            <a:r>
              <a:rPr lang="en-US" sz="2600" dirty="0">
                <a:solidFill>
                  <a:srgbClr val="F79646"/>
                </a:solidFill>
              </a:rPr>
              <a:t> </a:t>
            </a:r>
            <a:endParaRPr lang="nb-NO" sz="2600" dirty="0"/>
          </a:p>
        </p:txBody>
      </p:sp>
      <p:pic>
        <p:nvPicPr>
          <p:cNvPr id="6" name="Bilde 5" descr="Screen Shot 2016-03-20 at 15.29.3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3488"/>
            <a:ext cx="9144000" cy="1949438"/>
          </a:xfrm>
          <a:prstGeom prst="rect">
            <a:avLst/>
          </a:prstGeom>
        </p:spPr>
      </p:pic>
      <p:pic>
        <p:nvPicPr>
          <p:cNvPr id="9" name="Bilde 8" descr="Screen Shot 2016-03-20 at 15.57.5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7021" y="-122955"/>
            <a:ext cx="2616978" cy="372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4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41824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chemeClr val="accent6"/>
                </a:solidFill>
              </a:rPr>
              <a:t>‘How To’ Guides 5-10</a:t>
            </a:r>
            <a:endParaRPr lang="en-GB" sz="4400" b="1" dirty="0">
              <a:solidFill>
                <a:schemeClr val="accent6"/>
              </a:solidFill>
            </a:endParaRPr>
          </a:p>
        </p:txBody>
      </p:sp>
      <p:pic>
        <p:nvPicPr>
          <p:cNvPr id="4" name="Bilde 3" descr="Screen Shot 2015-05-15 at 10.40.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3763" y="1696169"/>
            <a:ext cx="5931137" cy="43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5070" y="4163314"/>
            <a:ext cx="6233994" cy="231099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200" dirty="0" smtClean="0"/>
              <a:t>Have a clear script for the destination and key messages everyone will understand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200" dirty="0" smtClean="0"/>
              <a:t>Be creative in communicating </a:t>
            </a:r>
          </a:p>
          <a:p>
            <a:pPr marL="514350" indent="-514350">
              <a:lnSpc>
                <a:spcPct val="120000"/>
              </a:lnSpc>
              <a:buFont typeface="Arial"/>
              <a:buAutoNum type="arabicPeriod"/>
            </a:pPr>
            <a:r>
              <a:rPr lang="en-GB" sz="2200" dirty="0" smtClean="0"/>
              <a:t>Communicate to build relationships with visitors</a:t>
            </a:r>
          </a:p>
          <a:p>
            <a:pPr marL="514350" indent="-514350">
              <a:lnSpc>
                <a:spcPct val="120000"/>
              </a:lnSpc>
              <a:buFont typeface="Arial"/>
              <a:buAutoNum type="arabicPeriod"/>
            </a:pPr>
            <a:r>
              <a:rPr lang="en-GB" sz="2200" dirty="0"/>
              <a:t>Outsource communication – guide </a:t>
            </a:r>
            <a:r>
              <a:rPr lang="en-GB" sz="2200" dirty="0" smtClean="0"/>
              <a:t>training</a:t>
            </a:r>
            <a:endParaRPr lang="en-GB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5" name="Bilde 4" descr="Screen Shot 2016-03-20 at 15.59.1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915886"/>
          </a:xfrm>
          <a:prstGeom prst="rect">
            <a:avLst/>
          </a:prstGeom>
        </p:spPr>
      </p:pic>
      <p:pic>
        <p:nvPicPr>
          <p:cNvPr id="6" name="Bilde 5" descr="Screen Shot 2016-03-20 at 16.00.0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138" y="2096928"/>
            <a:ext cx="2105744" cy="2970421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75070" y="2044004"/>
            <a:ext cx="6233994" cy="1507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b-NO" sz="2800" dirty="0" err="1" smtClean="0"/>
              <a:t>Why</a:t>
            </a:r>
            <a:r>
              <a:rPr lang="nb-NO" sz="2800" dirty="0" smtClean="0"/>
              <a:t> </a:t>
            </a:r>
            <a:r>
              <a:rPr lang="nb-NO" sz="2800" dirty="0" err="1"/>
              <a:t>communicating</a:t>
            </a:r>
            <a:r>
              <a:rPr lang="nb-NO" sz="2800" dirty="0"/>
              <a:t> </a:t>
            </a:r>
            <a:r>
              <a:rPr lang="nb-NO" sz="2800" dirty="0" err="1"/>
              <a:t>with</a:t>
            </a:r>
            <a:r>
              <a:rPr lang="nb-NO" sz="2800" dirty="0"/>
              <a:t> visitors matters, and </a:t>
            </a:r>
            <a:r>
              <a:rPr lang="nb-NO" sz="2800" dirty="0" err="1"/>
              <a:t>how</a:t>
            </a:r>
            <a:r>
              <a:rPr lang="nb-NO" sz="2800" dirty="0"/>
              <a:t> </a:t>
            </a:r>
            <a:r>
              <a:rPr lang="nb-NO" sz="2800" dirty="0" smtClean="0"/>
              <a:t>to do </a:t>
            </a:r>
            <a:r>
              <a:rPr lang="nb-NO" sz="2800" dirty="0"/>
              <a:t>it </a:t>
            </a:r>
            <a:r>
              <a:rPr lang="nb-NO" sz="2800" dirty="0" err="1" smtClean="0"/>
              <a:t>effectively</a:t>
            </a:r>
            <a:r>
              <a:rPr lang="nb-NO" sz="2800" dirty="0"/>
              <a:t> </a:t>
            </a:r>
            <a:r>
              <a:rPr lang="nb-NO" sz="2800" dirty="0" smtClean="0"/>
              <a:t>and in </a:t>
            </a:r>
            <a:r>
              <a:rPr lang="nb-NO" sz="2800" dirty="0"/>
              <a:t>a </a:t>
            </a:r>
            <a:r>
              <a:rPr lang="nb-NO" sz="2800" dirty="0" err="1"/>
              <a:t>culturally</a:t>
            </a:r>
            <a:r>
              <a:rPr lang="nb-NO" sz="2800" dirty="0"/>
              <a:t> </a:t>
            </a:r>
            <a:r>
              <a:rPr lang="nb-NO" sz="2800" dirty="0" err="1"/>
              <a:t>appropriate</a:t>
            </a:r>
            <a:r>
              <a:rPr lang="nb-NO" sz="2800" dirty="0"/>
              <a:t> manner.</a:t>
            </a:r>
          </a:p>
        </p:txBody>
      </p:sp>
    </p:spTree>
    <p:extLst>
      <p:ext uri="{BB962C8B-B14F-4D97-AF65-F5344CB8AC3E}">
        <p14:creationId xmlns:p14="http://schemas.microsoft.com/office/powerpoint/2010/main" val="18647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22150" y="3906008"/>
            <a:ext cx="8103807" cy="435473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2200" dirty="0" smtClean="0"/>
              <a:t>Assess the capacity of infrastructure in the </a:t>
            </a:r>
          </a:p>
          <a:p>
            <a:pPr marL="0" indent="0">
              <a:buNone/>
            </a:pPr>
            <a:r>
              <a:rPr lang="en-GB" sz="2200" dirty="0"/>
              <a:t>	 </a:t>
            </a:r>
            <a:r>
              <a:rPr lang="en-GB" sz="2200" dirty="0" smtClean="0"/>
              <a:t>WH destination </a:t>
            </a:r>
            <a:endParaRPr lang="en-GB" sz="10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 smtClean="0"/>
              <a:t>2. 	Plan </a:t>
            </a:r>
            <a:r>
              <a:rPr lang="en-GB" sz="2200" dirty="0"/>
              <a:t>ahead for needed infrastructure</a:t>
            </a:r>
          </a:p>
          <a:p>
            <a:pPr marL="717550" indent="-271463">
              <a:lnSpc>
                <a:spcPct val="110000"/>
              </a:lnSpc>
            </a:pPr>
            <a:r>
              <a:rPr lang="en-GB" sz="2200" dirty="0" smtClean="0"/>
              <a:t>Develop a </a:t>
            </a:r>
            <a:r>
              <a:rPr lang="en-GB" sz="2200" i="1" dirty="0" smtClean="0"/>
              <a:t>spatial master plan </a:t>
            </a:r>
            <a:r>
              <a:rPr lang="en-GB" sz="2200" dirty="0" smtClean="0"/>
              <a:t>with parameters for responsible growth</a:t>
            </a:r>
            <a:endParaRPr lang="en-GB" sz="2200" dirty="0"/>
          </a:p>
          <a:p>
            <a:pPr marL="717550" indent="-271463">
              <a:lnSpc>
                <a:spcPct val="110000"/>
              </a:lnSpc>
            </a:pPr>
            <a:r>
              <a:rPr lang="en-GB" sz="2200" dirty="0" smtClean="0"/>
              <a:t>Ensure </a:t>
            </a:r>
            <a:r>
              <a:rPr lang="en-GB" sz="2200" dirty="0"/>
              <a:t>infrastructure does not negatively affect the </a:t>
            </a:r>
            <a:r>
              <a:rPr lang="en-GB" sz="2200" dirty="0" smtClean="0"/>
              <a:t>OUV (EIA and HIAs)</a:t>
            </a:r>
            <a:endParaRPr lang="en-GB" sz="1000" dirty="0" smtClean="0"/>
          </a:p>
        </p:txBody>
      </p:sp>
      <p:pic>
        <p:nvPicPr>
          <p:cNvPr id="6" name="Bilde 5" descr="Screen Shot 2016-03-20 at 16.02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942089"/>
          </a:xfrm>
          <a:prstGeom prst="rect">
            <a:avLst/>
          </a:prstGeom>
        </p:spPr>
      </p:pic>
      <p:pic>
        <p:nvPicPr>
          <p:cNvPr id="7" name="Bilde 6" descr="Screen Shot 2016-03-20 at 16.02.4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268" y="2047625"/>
            <a:ext cx="1961411" cy="2786051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22151" y="2188755"/>
            <a:ext cx="6674988" cy="1519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b-NO" sz="2600" dirty="0" err="1"/>
              <a:t>W</a:t>
            </a:r>
            <a:r>
              <a:rPr lang="nb-NO" sz="2600" dirty="0" err="1" smtClean="0"/>
              <a:t>hy</a:t>
            </a:r>
            <a:r>
              <a:rPr lang="nb-NO" sz="2600" dirty="0" smtClean="0"/>
              <a:t> </a:t>
            </a:r>
            <a:r>
              <a:rPr lang="nb-NO" sz="2600" dirty="0" err="1"/>
              <a:t>infrastructure</a:t>
            </a:r>
            <a:r>
              <a:rPr lang="nb-NO" sz="2600" dirty="0"/>
              <a:t> is vital to </a:t>
            </a:r>
            <a:r>
              <a:rPr lang="nb-NO" sz="2600" dirty="0" err="1"/>
              <a:t>sustainable</a:t>
            </a:r>
            <a:r>
              <a:rPr lang="nb-NO" sz="2600" dirty="0"/>
              <a:t> </a:t>
            </a:r>
            <a:r>
              <a:rPr lang="nb-NO" sz="2600" dirty="0" err="1" smtClean="0"/>
              <a:t>tourism</a:t>
            </a:r>
            <a:r>
              <a:rPr lang="nb-NO" sz="2600" dirty="0" smtClean="0"/>
              <a:t>, </a:t>
            </a:r>
            <a:r>
              <a:rPr lang="nb-NO" sz="2600" dirty="0"/>
              <a:t>and </a:t>
            </a:r>
            <a:r>
              <a:rPr lang="nb-NO" sz="2600" dirty="0" err="1"/>
              <a:t>how</a:t>
            </a:r>
            <a:r>
              <a:rPr lang="nb-NO" sz="2600" dirty="0"/>
              <a:t> to </a:t>
            </a:r>
            <a:r>
              <a:rPr lang="nb-NO" sz="2600" dirty="0" err="1" smtClean="0"/>
              <a:t>develop</a:t>
            </a:r>
            <a:r>
              <a:rPr lang="nb-NO" sz="2600" dirty="0" smtClean="0"/>
              <a:t> </a:t>
            </a:r>
            <a:r>
              <a:rPr lang="nb-NO" sz="2600" dirty="0" err="1"/>
              <a:t>appropriate</a:t>
            </a:r>
            <a:r>
              <a:rPr lang="nb-NO" sz="2600" dirty="0"/>
              <a:t> </a:t>
            </a:r>
            <a:r>
              <a:rPr lang="nb-NO" sz="2600" dirty="0" err="1"/>
              <a:t>infrastructure</a:t>
            </a:r>
            <a:r>
              <a:rPr lang="nb-NO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7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75069" y="4045224"/>
            <a:ext cx="6692628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200" dirty="0" smtClean="0"/>
              <a:t>Identify p/s/e that exists and that can be developed</a:t>
            </a:r>
          </a:p>
          <a:p>
            <a:pPr marL="514350" indent="-514350">
              <a:lnSpc>
                <a:spcPct val="120000"/>
              </a:lnSpc>
              <a:buFont typeface="Arial"/>
              <a:buAutoNum type="arabicPeriod"/>
            </a:pPr>
            <a:r>
              <a:rPr lang="en-GB" sz="2200" dirty="0"/>
              <a:t>Support entrepreneurs and locally based </a:t>
            </a:r>
            <a:r>
              <a:rPr lang="en-GB" sz="2200" dirty="0" smtClean="0"/>
              <a:t>providers</a:t>
            </a:r>
            <a:endParaRPr lang="en-GB" sz="2200" dirty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200" dirty="0" smtClean="0"/>
              <a:t>Add value to products e.g. by branding</a:t>
            </a:r>
          </a:p>
          <a:p>
            <a:pPr marL="514350" indent="-514350">
              <a:lnSpc>
                <a:spcPct val="120000"/>
              </a:lnSpc>
              <a:buFont typeface="Arial"/>
              <a:buAutoNum type="arabicPeriod"/>
            </a:pPr>
            <a:r>
              <a:rPr lang="en-GB" sz="2200" dirty="0"/>
              <a:t>Consider </a:t>
            </a:r>
            <a:r>
              <a:rPr lang="en-GB" sz="2200" dirty="0" smtClean="0"/>
              <a:t>“</a:t>
            </a:r>
            <a:r>
              <a:rPr lang="en-GB" sz="2200" dirty="0"/>
              <a:t>intellectual property” (IP</a:t>
            </a:r>
            <a:r>
              <a:rPr lang="en-GB" sz="2200" dirty="0" smtClean="0"/>
              <a:t>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200" dirty="0" smtClean="0"/>
              <a:t>Be creative in promoting and availing the p/s/e</a:t>
            </a:r>
          </a:p>
          <a:p>
            <a:pPr marL="514350" indent="-514350">
              <a:buAutoNum type="arabicPeriod"/>
            </a:pPr>
            <a:endParaRPr lang="en-GB" sz="2200" dirty="0" smtClean="0"/>
          </a:p>
          <a:p>
            <a:pPr marL="514350" indent="-514350">
              <a:buAutoNum type="arabicPeriod"/>
            </a:pPr>
            <a:endParaRPr lang="en-GB" sz="2200" dirty="0"/>
          </a:p>
        </p:txBody>
      </p:sp>
      <p:pic>
        <p:nvPicPr>
          <p:cNvPr id="5" name="Bilde 4" descr="Screen Shot 2016-03-20 at 16.0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2485"/>
            <a:ext cx="9296143" cy="1984853"/>
          </a:xfrm>
          <a:prstGeom prst="rect">
            <a:avLst/>
          </a:prstGeom>
        </p:spPr>
      </p:pic>
      <p:pic>
        <p:nvPicPr>
          <p:cNvPr id="6" name="Bilde 5" descr="Screen Shot 2016-03-20 at 16.06.2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7697" y="2069817"/>
            <a:ext cx="2017546" cy="287451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75069" y="2069817"/>
            <a:ext cx="6375113" cy="1846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b-NO" sz="2600" dirty="0" smtClean="0"/>
              <a:t>How </a:t>
            </a:r>
            <a:r>
              <a:rPr lang="nb-NO" sz="2600" dirty="0"/>
              <a:t>to </a:t>
            </a:r>
            <a:r>
              <a:rPr lang="nb-NO" sz="2600" dirty="0" err="1"/>
              <a:t>think</a:t>
            </a:r>
            <a:r>
              <a:rPr lang="nb-NO" sz="2600" dirty="0"/>
              <a:t> </a:t>
            </a:r>
            <a:r>
              <a:rPr lang="nb-NO" sz="2600" dirty="0" err="1"/>
              <a:t>about</a:t>
            </a:r>
            <a:r>
              <a:rPr lang="nb-NO" sz="2600" dirty="0"/>
              <a:t> </a:t>
            </a:r>
            <a:r>
              <a:rPr lang="nb-NO" sz="2600" dirty="0" err="1"/>
              <a:t>developing</a:t>
            </a:r>
            <a:r>
              <a:rPr lang="nb-NO" sz="2600" dirty="0"/>
              <a:t> </a:t>
            </a:r>
            <a:r>
              <a:rPr lang="nb-NO" sz="2600" dirty="0" err="1"/>
              <a:t>products</a:t>
            </a:r>
            <a:r>
              <a:rPr lang="nb-NO" sz="2600" dirty="0"/>
              <a:t>, services, and </a:t>
            </a:r>
            <a:r>
              <a:rPr lang="nb-NO" sz="2600" dirty="0" err="1"/>
              <a:t>experiences</a:t>
            </a:r>
            <a:r>
              <a:rPr lang="nb-NO" sz="2600" dirty="0"/>
              <a:t> as a </a:t>
            </a:r>
            <a:r>
              <a:rPr lang="nb-NO" sz="2600" dirty="0" err="1"/>
              <a:t>key</a:t>
            </a:r>
            <a:r>
              <a:rPr lang="nb-NO" sz="2600" dirty="0"/>
              <a:t> </a:t>
            </a:r>
            <a:r>
              <a:rPr lang="nb-NO" sz="2600" dirty="0" err="1"/>
              <a:t>way</a:t>
            </a:r>
            <a:r>
              <a:rPr lang="nb-NO" sz="2600" dirty="0"/>
              <a:t> to </a:t>
            </a:r>
            <a:r>
              <a:rPr lang="nb-NO" sz="2600" dirty="0" err="1"/>
              <a:t>sustain</a:t>
            </a:r>
            <a:r>
              <a:rPr lang="nb-NO" sz="2600" dirty="0"/>
              <a:t> </a:t>
            </a:r>
            <a:r>
              <a:rPr lang="nb-NO" sz="2600" dirty="0" err="1"/>
              <a:t>the</a:t>
            </a:r>
            <a:r>
              <a:rPr lang="nb-NO" sz="2600" dirty="0"/>
              <a:t> OUV </a:t>
            </a:r>
            <a:r>
              <a:rPr lang="nb-NO" sz="2600" dirty="0" err="1"/>
              <a:t>of</a:t>
            </a:r>
            <a:r>
              <a:rPr lang="nb-NO" sz="2600" dirty="0"/>
              <a:t> </a:t>
            </a:r>
            <a:r>
              <a:rPr lang="nb-NO" sz="2600" dirty="0" err="1"/>
              <a:t>the</a:t>
            </a:r>
            <a:r>
              <a:rPr lang="nb-NO" sz="2600" dirty="0"/>
              <a:t> </a:t>
            </a:r>
            <a:r>
              <a:rPr lang="nb-NO" sz="2600" dirty="0" err="1"/>
              <a:t>site</a:t>
            </a:r>
            <a:r>
              <a:rPr lang="nb-NO" sz="2600" dirty="0"/>
              <a:t>, </a:t>
            </a:r>
            <a:r>
              <a:rPr lang="nb-NO" sz="2600" dirty="0" err="1"/>
              <a:t>enthuse</a:t>
            </a:r>
            <a:r>
              <a:rPr lang="nb-NO" sz="2600" dirty="0"/>
              <a:t> </a:t>
            </a:r>
            <a:r>
              <a:rPr lang="nb-NO" sz="2600" dirty="0" err="1"/>
              <a:t>tourists</a:t>
            </a:r>
            <a:r>
              <a:rPr lang="nb-NO" sz="2600" dirty="0"/>
              <a:t>, and </a:t>
            </a:r>
            <a:r>
              <a:rPr lang="nb-NO" sz="2600" dirty="0" err="1" smtClean="0"/>
              <a:t>benefit</a:t>
            </a:r>
            <a:r>
              <a:rPr lang="nb-NO" sz="2600" dirty="0" smtClean="0"/>
              <a:t> </a:t>
            </a:r>
            <a:r>
              <a:rPr lang="nb-NO" sz="2600" dirty="0" err="1"/>
              <a:t>local</a:t>
            </a:r>
            <a:r>
              <a:rPr lang="nb-NO" sz="2600" dirty="0"/>
              <a:t> </a:t>
            </a:r>
            <a:r>
              <a:rPr lang="nb-NO" sz="2600" dirty="0" err="1"/>
              <a:t>communities</a:t>
            </a:r>
            <a:r>
              <a:rPr lang="nb-NO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80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7429" y="3998879"/>
            <a:ext cx="6798467" cy="5130444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200" dirty="0" smtClean="0"/>
              <a:t>Analyse the situation – trends, seasonality</a:t>
            </a:r>
            <a:r>
              <a:rPr lang="en-GB" sz="2200" dirty="0"/>
              <a:t> </a:t>
            </a:r>
            <a:r>
              <a:rPr lang="en-GB" sz="2200" dirty="0" smtClean="0"/>
              <a:t>and fluctuations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200" dirty="0" smtClean="0"/>
              <a:t>Develop carrying capacity plan and approach to how to manage visitors</a:t>
            </a:r>
            <a:r>
              <a:rPr lang="en-GB" sz="2200" dirty="0"/>
              <a:t> </a:t>
            </a:r>
            <a:r>
              <a:rPr lang="en-GB" sz="2200" dirty="0" smtClean="0"/>
              <a:t>(access, pricing, ticketing, etc.)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200" dirty="0" smtClean="0"/>
              <a:t>Give people info to make good choices</a:t>
            </a:r>
          </a:p>
        </p:txBody>
      </p:sp>
      <p:pic>
        <p:nvPicPr>
          <p:cNvPr id="5" name="Bilde 4" descr="Screen Shot 2016-03-20 at 16.11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9143999" cy="1918496"/>
          </a:xfrm>
          <a:prstGeom prst="rect">
            <a:avLst/>
          </a:prstGeom>
        </p:spPr>
      </p:pic>
      <p:pic>
        <p:nvPicPr>
          <p:cNvPr id="6" name="Bilde 5" descr="Screen Shot 2016-03-20 at 16.11.13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9498" y="2049997"/>
            <a:ext cx="2079213" cy="2932996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57429" y="2191125"/>
            <a:ext cx="616343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600" dirty="0" err="1" smtClean="0"/>
              <a:t>Why</a:t>
            </a:r>
            <a:r>
              <a:rPr lang="nb-NO" sz="2600" dirty="0" smtClean="0"/>
              <a:t> </a:t>
            </a:r>
            <a:r>
              <a:rPr lang="nb-NO" sz="2600" dirty="0" err="1"/>
              <a:t>there</a:t>
            </a:r>
            <a:r>
              <a:rPr lang="nb-NO" sz="2600" dirty="0"/>
              <a:t> is a </a:t>
            </a:r>
            <a:r>
              <a:rPr lang="nb-NO" sz="2600" dirty="0" err="1"/>
              <a:t>need</a:t>
            </a:r>
            <a:r>
              <a:rPr lang="nb-NO" sz="2600" dirty="0"/>
              <a:t> to </a:t>
            </a:r>
            <a:r>
              <a:rPr lang="nb-NO" sz="2600" dirty="0" err="1"/>
              <a:t>manage</a:t>
            </a:r>
            <a:r>
              <a:rPr lang="nb-NO" sz="2600" dirty="0"/>
              <a:t> visitor </a:t>
            </a:r>
            <a:r>
              <a:rPr lang="nb-NO" sz="2600" dirty="0" err="1"/>
              <a:t>movements</a:t>
            </a:r>
            <a:r>
              <a:rPr lang="nb-NO" sz="2600" dirty="0"/>
              <a:t> and </a:t>
            </a:r>
            <a:r>
              <a:rPr lang="nb-NO" sz="2600" dirty="0" err="1"/>
              <a:t>behaviour</a:t>
            </a:r>
            <a:r>
              <a:rPr lang="nb-NO" sz="2600" dirty="0"/>
              <a:t>, and </a:t>
            </a:r>
            <a:r>
              <a:rPr lang="nb-NO" sz="2600" dirty="0" err="1"/>
              <a:t>how</a:t>
            </a:r>
            <a:r>
              <a:rPr lang="nb-NO" sz="2600" dirty="0"/>
              <a:t> </a:t>
            </a:r>
            <a:r>
              <a:rPr lang="nb-NO" sz="2600" dirty="0" err="1"/>
              <a:t>you</a:t>
            </a:r>
            <a:r>
              <a:rPr lang="nb-NO" sz="2600" dirty="0"/>
              <a:t> </a:t>
            </a:r>
            <a:r>
              <a:rPr lang="nb-NO" sz="2600" dirty="0" err="1"/>
              <a:t>may</a:t>
            </a:r>
            <a:r>
              <a:rPr lang="nb-NO" sz="2600" dirty="0"/>
              <a:t> start to </a:t>
            </a:r>
            <a:r>
              <a:rPr lang="nb-NO" sz="2600" dirty="0" err="1"/>
              <a:t>develop</a:t>
            </a:r>
            <a:r>
              <a:rPr lang="nb-NO" sz="2600" dirty="0"/>
              <a:t> a visitor management system.</a:t>
            </a:r>
          </a:p>
        </p:txBody>
      </p:sp>
    </p:spTree>
    <p:extLst>
      <p:ext uri="{BB962C8B-B14F-4D97-AF65-F5344CB8AC3E}">
        <p14:creationId xmlns:p14="http://schemas.microsoft.com/office/powerpoint/2010/main" val="16072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3168" y="3629291"/>
            <a:ext cx="6633970" cy="2862655"/>
          </a:xfrm>
        </p:spPr>
        <p:txBody>
          <a:bodyPr>
            <a:noAutofit/>
          </a:bodyPr>
          <a:lstStyle/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100" dirty="0" smtClean="0"/>
              <a:t>Ways </a:t>
            </a:r>
            <a:r>
              <a:rPr lang="en-GB" sz="2100" dirty="0"/>
              <a:t>to finance World </a:t>
            </a:r>
            <a:r>
              <a:rPr lang="en-GB" sz="2100" dirty="0" smtClean="0"/>
              <a:t>Heritage (taxation, raising commercial revenue, fundraising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100" dirty="0" smtClean="0"/>
              <a:t>Identify what needs funding and how much is needed</a:t>
            </a:r>
            <a:endParaRPr lang="en-GB" sz="2100" dirty="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100" dirty="0" smtClean="0"/>
              <a:t>Identify funders and investors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100" dirty="0" smtClean="0"/>
              <a:t>Develop fundraising strategy and pitch (value)</a:t>
            </a:r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100" dirty="0" smtClean="0"/>
              <a:t>Establish fundraising mechanisms </a:t>
            </a:r>
            <a:endParaRPr lang="en-GB" sz="2100" dirty="0"/>
          </a:p>
          <a:p>
            <a:pPr marL="457200" indent="-457200">
              <a:lnSpc>
                <a:spcPct val="110000"/>
              </a:lnSpc>
              <a:buAutoNum type="arabicPeriod"/>
            </a:pPr>
            <a:r>
              <a:rPr lang="en-GB" sz="2100" dirty="0" smtClean="0"/>
              <a:t>Build fundraising  capacity </a:t>
            </a:r>
            <a:endParaRPr lang="en-GB" sz="2100" dirty="0"/>
          </a:p>
        </p:txBody>
      </p:sp>
      <p:pic>
        <p:nvPicPr>
          <p:cNvPr id="5" name="Bilde 4" descr="Screen Shot 2016-03-20 at 16.15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368"/>
            <a:ext cx="9173483" cy="1874690"/>
          </a:xfrm>
          <a:prstGeom prst="rect">
            <a:avLst/>
          </a:prstGeom>
        </p:spPr>
      </p:pic>
      <p:pic>
        <p:nvPicPr>
          <p:cNvPr id="6" name="Bilde 5" descr="Screen Shot 2016-03-20 at 16.15.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7138" y="2005574"/>
            <a:ext cx="2109309" cy="3002302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63167" y="2234909"/>
            <a:ext cx="6475213" cy="965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b-NO" sz="2600" dirty="0" err="1" smtClean="0"/>
              <a:t>Ways</a:t>
            </a:r>
            <a:r>
              <a:rPr lang="nb-NO" sz="2600" dirty="0" smtClean="0"/>
              <a:t> to </a:t>
            </a:r>
            <a:r>
              <a:rPr lang="nb-NO" sz="2600" dirty="0" err="1" smtClean="0"/>
              <a:t>secure</a:t>
            </a:r>
            <a:r>
              <a:rPr lang="nb-NO" sz="2600" dirty="0" smtClean="0"/>
              <a:t> </a:t>
            </a:r>
            <a:r>
              <a:rPr lang="nb-NO" sz="2600" dirty="0" err="1"/>
              <a:t>investment</a:t>
            </a:r>
            <a:r>
              <a:rPr lang="nb-NO" sz="2600" dirty="0"/>
              <a:t> </a:t>
            </a:r>
            <a:r>
              <a:rPr lang="nb-NO" sz="2600" dirty="0" err="1" smtClean="0"/>
              <a:t>making</a:t>
            </a:r>
            <a:r>
              <a:rPr lang="nb-NO" sz="2600" dirty="0" smtClean="0"/>
              <a:t> </a:t>
            </a:r>
            <a:r>
              <a:rPr lang="nb-NO" sz="2600" dirty="0" err="1" smtClean="0"/>
              <a:t>your</a:t>
            </a:r>
            <a:r>
              <a:rPr lang="nb-NO" sz="2600" dirty="0" smtClean="0"/>
              <a:t> </a:t>
            </a:r>
            <a:r>
              <a:rPr lang="nb-NO" sz="2600" dirty="0" err="1" smtClean="0"/>
              <a:t>aspirations</a:t>
            </a:r>
            <a:r>
              <a:rPr lang="nb-NO" sz="2600" dirty="0" smtClean="0"/>
              <a:t> for </a:t>
            </a:r>
            <a:r>
              <a:rPr lang="nb-NO" sz="2600" dirty="0" err="1" smtClean="0"/>
              <a:t>the</a:t>
            </a:r>
            <a:r>
              <a:rPr lang="nb-NO" sz="2600" dirty="0" smtClean="0"/>
              <a:t> WH </a:t>
            </a:r>
            <a:r>
              <a:rPr lang="nb-NO" sz="2600" dirty="0" err="1" smtClean="0"/>
              <a:t>destination</a:t>
            </a:r>
            <a:r>
              <a:rPr lang="nb-NO" sz="2600" dirty="0" smtClean="0"/>
              <a:t> a </a:t>
            </a:r>
            <a:r>
              <a:rPr lang="nb-NO" sz="2600" dirty="0" err="1"/>
              <a:t>reality</a:t>
            </a:r>
            <a:r>
              <a:rPr lang="nb-NO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65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59683" y="3631116"/>
            <a:ext cx="6755095" cy="495072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100" dirty="0" smtClean="0"/>
              <a:t>Identify SMART benchmarks and milestones in the strategy (conservation of OUV, community, economy, environment)</a:t>
            </a:r>
          </a:p>
          <a:p>
            <a:pPr marL="534988" indent="-534988">
              <a:lnSpc>
                <a:spcPct val="120000"/>
              </a:lnSpc>
              <a:buAutoNum type="arabicPeriod" startAt="2"/>
            </a:pPr>
            <a:r>
              <a:rPr lang="en-GB" sz="2100" dirty="0" smtClean="0"/>
              <a:t>Set timescales for monitoring and ensure benchmarks are keep relevant</a:t>
            </a:r>
          </a:p>
          <a:p>
            <a:pPr marL="514350" indent="-514350">
              <a:lnSpc>
                <a:spcPct val="120000"/>
              </a:lnSpc>
              <a:buAutoNum type="arabicPeriod" startAt="3"/>
            </a:pPr>
            <a:r>
              <a:rPr lang="en-GB" sz="2100" dirty="0" smtClean="0"/>
              <a:t>Ensure </a:t>
            </a:r>
            <a:r>
              <a:rPr lang="en-GB" sz="2100" dirty="0"/>
              <a:t>transparency – both success and </a:t>
            </a:r>
            <a:r>
              <a:rPr lang="en-GB" sz="2100" dirty="0" smtClean="0"/>
              <a:t>failure</a:t>
            </a:r>
          </a:p>
          <a:p>
            <a:pPr marL="514350" indent="-514350">
              <a:lnSpc>
                <a:spcPct val="120000"/>
              </a:lnSpc>
              <a:buAutoNum type="arabicPeriod" startAt="3"/>
            </a:pPr>
            <a:r>
              <a:rPr lang="en-GB" sz="2100" dirty="0" smtClean="0"/>
              <a:t>Refresh / revise your strategy if necessary</a:t>
            </a:r>
            <a:endParaRPr lang="en-GB" sz="2100" dirty="0"/>
          </a:p>
        </p:txBody>
      </p:sp>
      <p:sp>
        <p:nvSpPr>
          <p:cNvPr id="5" name="Rektangel 4"/>
          <p:cNvSpPr/>
          <p:nvPr/>
        </p:nvSpPr>
        <p:spPr>
          <a:xfrm>
            <a:off x="283161" y="2072922"/>
            <a:ext cx="6631617" cy="1406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b-NO" sz="2600" dirty="0" err="1" smtClean="0"/>
              <a:t>Why</a:t>
            </a:r>
            <a:r>
              <a:rPr lang="nb-NO" sz="2600" dirty="0" smtClean="0"/>
              <a:t> </a:t>
            </a:r>
            <a:r>
              <a:rPr lang="nb-NO" sz="2600" dirty="0"/>
              <a:t>benchmarking matters and </a:t>
            </a:r>
            <a:r>
              <a:rPr lang="nb-NO" sz="2600" dirty="0" err="1" smtClean="0"/>
              <a:t>how</a:t>
            </a:r>
            <a:r>
              <a:rPr lang="nb-NO" sz="2600" dirty="0" smtClean="0"/>
              <a:t> to </a:t>
            </a:r>
            <a:r>
              <a:rPr lang="nb-NO" sz="2600" dirty="0" err="1" smtClean="0"/>
              <a:t>develop</a:t>
            </a:r>
            <a:r>
              <a:rPr lang="nb-NO" sz="2600" dirty="0" smtClean="0"/>
              <a:t> </a:t>
            </a:r>
            <a:r>
              <a:rPr lang="nb-NO" sz="2600" dirty="0" err="1"/>
              <a:t>site</a:t>
            </a:r>
            <a:r>
              <a:rPr lang="nb-NO" sz="2600" dirty="0"/>
              <a:t> and </a:t>
            </a:r>
            <a:r>
              <a:rPr lang="nb-NO" sz="2600" dirty="0" err="1"/>
              <a:t>destination</a:t>
            </a:r>
            <a:r>
              <a:rPr lang="nb-NO" sz="2600" dirty="0"/>
              <a:t> </a:t>
            </a:r>
            <a:r>
              <a:rPr lang="nb-NO" sz="2600" dirty="0" err="1" smtClean="0"/>
              <a:t>specific</a:t>
            </a:r>
            <a:r>
              <a:rPr lang="nb-NO" sz="2600" dirty="0" smtClean="0"/>
              <a:t> </a:t>
            </a:r>
            <a:r>
              <a:rPr lang="nb-NO" sz="2600" dirty="0" err="1"/>
              <a:t>benchmarks</a:t>
            </a:r>
            <a:r>
              <a:rPr lang="nb-NO" sz="2600" dirty="0"/>
              <a:t>.</a:t>
            </a:r>
          </a:p>
        </p:txBody>
      </p:sp>
      <p:pic>
        <p:nvPicPr>
          <p:cNvPr id="6" name="Bilde 5" descr="Screen Shot 2016-03-20 at 16.26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75259" cy="1905245"/>
          </a:xfrm>
          <a:prstGeom prst="rect">
            <a:avLst/>
          </a:prstGeom>
        </p:spPr>
      </p:pic>
      <p:pic>
        <p:nvPicPr>
          <p:cNvPr id="7" name="Bilde 6" descr="Screen Shot 2016-03-20 at 16.26.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453" y="2072922"/>
            <a:ext cx="1858787" cy="263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9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60568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60000"/>
              </a:lnSpc>
            </a:pPr>
            <a:r>
              <a:rPr lang="en-GB" sz="4000" dirty="0" smtClean="0">
                <a:solidFill>
                  <a:srgbClr val="F79646"/>
                </a:solidFill>
              </a:rPr>
              <a:t>Coming soon:</a:t>
            </a:r>
            <a:br>
              <a:rPr lang="en-GB" sz="4000" dirty="0" smtClean="0">
                <a:solidFill>
                  <a:srgbClr val="F79646"/>
                </a:solidFill>
              </a:rPr>
            </a:br>
            <a:r>
              <a:rPr lang="en-GB" sz="4000" dirty="0" smtClean="0">
                <a:solidFill>
                  <a:srgbClr val="F79646"/>
                </a:solidFill>
              </a:rPr>
              <a:t/>
            </a:r>
            <a:br>
              <a:rPr lang="en-GB" sz="4000" dirty="0" smtClean="0">
                <a:solidFill>
                  <a:srgbClr val="F79646"/>
                </a:solidFill>
              </a:rPr>
            </a:br>
            <a:r>
              <a:rPr lang="en-GB" sz="4000" dirty="0" smtClean="0">
                <a:solidFill>
                  <a:srgbClr val="F79646"/>
                </a:solidFill>
              </a:rPr>
              <a:t>WH Baseline Self-assessment Tool</a:t>
            </a:r>
            <a:endParaRPr lang="en-GB" sz="4000" dirty="0">
              <a:solidFill>
                <a:srgbClr val="F79646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57200" y="2190917"/>
            <a:ext cx="4742005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enable site manager to assess </a:t>
            </a:r>
            <a:r>
              <a:rPr lang="en-GB" sz="2800" dirty="0"/>
              <a:t>to which degree tourism, within the context of the overall </a:t>
            </a:r>
            <a:r>
              <a:rPr lang="en-GB" sz="2800" dirty="0" smtClean="0"/>
              <a:t>management plan</a:t>
            </a:r>
            <a:r>
              <a:rPr lang="en-GB" sz="2800" dirty="0"/>
              <a:t>, is </a:t>
            </a:r>
            <a:r>
              <a:rPr lang="en-GB" sz="2800" dirty="0" smtClean="0"/>
              <a:t>managed sustainably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205" y="1798461"/>
            <a:ext cx="3944795" cy="2650902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457200" y="4890749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s</a:t>
            </a:r>
            <a:r>
              <a:rPr lang="en-GB" sz="2800" dirty="0" err="1"/>
              <a:t>upport</a:t>
            </a:r>
            <a:r>
              <a:rPr lang="en-GB" sz="2800" dirty="0"/>
              <a:t> the development and implementation of sustainable World Heritage tourism strategies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7928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9298"/>
            <a:ext cx="8229600" cy="6096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2400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4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2029820"/>
              </p:ext>
            </p:extLst>
          </p:nvPr>
        </p:nvGraphicFramePr>
        <p:xfrm>
          <a:off x="698500" y="952500"/>
          <a:ext cx="7988299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ktangel 1"/>
          <p:cNvSpPr/>
          <p:nvPr/>
        </p:nvSpPr>
        <p:spPr>
          <a:xfrm>
            <a:off x="698500" y="312674"/>
            <a:ext cx="798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chemeClr val="accent6"/>
                </a:solidFill>
              </a:rPr>
              <a:t>The tourism management cycle</a:t>
            </a:r>
          </a:p>
          <a:p>
            <a:pPr algn="ctr"/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133518"/>
            <a:ext cx="9144000" cy="1136555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Policy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on World Heritage and </a:t>
            </a:r>
            <a:b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sustainable development  </a:t>
            </a:r>
            <a:endParaRPr lang="nb-NO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97875" y="1363808"/>
            <a:ext cx="4254587" cy="4902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i="1" dirty="0" smtClean="0"/>
              <a:t>Policy </a:t>
            </a:r>
            <a:r>
              <a:rPr lang="en-GB" sz="2800" i="1" dirty="0" smtClean="0"/>
              <a:t>for the integration of a sustainable development perspective into the process of the World Heritage Convention </a:t>
            </a:r>
            <a:r>
              <a:rPr lang="en-GB" sz="2800" dirty="0" smtClean="0"/>
              <a:t>(WHC-15/20.GA/INF.13)</a:t>
            </a:r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 smtClean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462" y="1496002"/>
            <a:ext cx="4591538" cy="3278358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97875" y="4394736"/>
            <a:ext cx="40005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GB" sz="3000" dirty="0">
                <a:solidFill>
                  <a:schemeClr val="accent6"/>
                </a:solidFill>
              </a:rPr>
              <a:t>social </a:t>
            </a:r>
            <a:r>
              <a:rPr lang="en-GB" sz="3000" dirty="0" smtClean="0">
                <a:solidFill>
                  <a:schemeClr val="accent6"/>
                </a:solidFill>
              </a:rPr>
              <a:t>responsibility</a:t>
            </a:r>
          </a:p>
          <a:p>
            <a:endParaRPr lang="en-GB" sz="3000" dirty="0">
              <a:solidFill>
                <a:schemeClr val="accent6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en-GB" sz="3000" dirty="0">
                <a:solidFill>
                  <a:srgbClr val="F79646"/>
                </a:solidFill>
              </a:rPr>
              <a:t>standard-setter for best </a:t>
            </a:r>
            <a:r>
              <a:rPr lang="en-GB" sz="3000" dirty="0" smtClean="0">
                <a:solidFill>
                  <a:srgbClr val="F79646"/>
                </a:solidFill>
              </a:rPr>
              <a:t>practice</a:t>
            </a:r>
            <a:endParaRPr lang="en-GB" sz="3000" dirty="0">
              <a:solidFill>
                <a:srgbClr val="F79646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4552461" y="4774360"/>
            <a:ext cx="4591539" cy="162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20000"/>
              </a:spcBef>
            </a:pPr>
            <a:r>
              <a:rPr lang="nb-NO" sz="2800" u="sng" dirty="0" smtClean="0">
                <a:solidFill>
                  <a:prstClr val="black"/>
                </a:solidFill>
              </a:rPr>
              <a:t>E</a:t>
            </a:r>
            <a:r>
              <a:rPr lang="is-IS" sz="2800" u="sng" dirty="0" smtClean="0">
                <a:solidFill>
                  <a:prstClr val="black"/>
                </a:solidFill>
              </a:rPr>
              <a:t>ncouraging </a:t>
            </a:r>
            <a:r>
              <a:rPr lang="is-IS" sz="2800" u="sng" dirty="0">
                <a:solidFill>
                  <a:prstClr val="black"/>
                </a:solidFill>
              </a:rPr>
              <a:t>locally driven </a:t>
            </a:r>
            <a:r>
              <a:rPr lang="is-IS" sz="2800" i="1" u="sng" dirty="0">
                <a:solidFill>
                  <a:prstClr val="black"/>
                </a:solidFill>
              </a:rPr>
              <a:t>responsible and sustainable tourism </a:t>
            </a:r>
            <a:r>
              <a:rPr lang="is-IS" sz="2800" i="1" u="sng" dirty="0" smtClean="0">
                <a:solidFill>
                  <a:prstClr val="black"/>
                </a:solidFill>
              </a:rPr>
              <a:t>management!</a:t>
            </a:r>
            <a:endParaRPr lang="en-GB" sz="2800" i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9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8511072" y="3637708"/>
            <a:ext cx="307777" cy="27998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nb-NO" sz="800" dirty="0"/>
              <a:t>http://</a:t>
            </a:r>
            <a:r>
              <a:rPr lang="nb-NO" sz="800" dirty="0" err="1"/>
              <a:t>whc.unesco.org</a:t>
            </a:r>
            <a:r>
              <a:rPr lang="nb-NO" sz="800" dirty="0"/>
              <a:t>/</a:t>
            </a:r>
            <a:r>
              <a:rPr lang="nb-NO" sz="800" dirty="0" err="1"/>
              <a:t>sustainabletourismtoolkit</a:t>
            </a:r>
            <a:r>
              <a:rPr lang="nb-NO" sz="800" dirty="0"/>
              <a:t>/</a:t>
            </a:r>
            <a:r>
              <a:rPr lang="nb-NO" sz="800" dirty="0" err="1"/>
              <a:t>how</a:t>
            </a:r>
            <a:r>
              <a:rPr lang="nb-NO" sz="800" dirty="0"/>
              <a:t>-</a:t>
            </a:r>
            <a:r>
              <a:rPr lang="nb-NO" sz="800" dirty="0" err="1"/>
              <a:t>use</a:t>
            </a:r>
            <a:r>
              <a:rPr lang="nb-NO" sz="800" dirty="0"/>
              <a:t>-guide</a:t>
            </a:r>
          </a:p>
        </p:txBody>
      </p:sp>
      <p:pic>
        <p:nvPicPr>
          <p:cNvPr id="3" name="Bilde 2" descr="Screen Shot 2015-10-15 at 13.54.4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52" y="194579"/>
            <a:ext cx="7926143" cy="650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4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err="1" smtClean="0">
                <a:solidFill>
                  <a:schemeClr val="tx2"/>
                </a:solidFill>
              </a:rPr>
              <a:t>Pinterest</a:t>
            </a:r>
            <a:r>
              <a:rPr lang="en-GB" sz="3600" dirty="0" smtClean="0">
                <a:solidFill>
                  <a:schemeClr val="tx2"/>
                </a:solidFill>
              </a:rPr>
              <a:t> board on global good practice</a:t>
            </a:r>
            <a:endParaRPr lang="nb-NO" sz="3400" dirty="0">
              <a:solidFill>
                <a:srgbClr val="F79646"/>
              </a:solidFill>
            </a:endParaRPr>
          </a:p>
        </p:txBody>
      </p:sp>
      <p:pic>
        <p:nvPicPr>
          <p:cNvPr id="5" name="Plassholder for innhold 4" descr="Screen Shot 2016-02-13 at 14.28.11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18638"/>
            <a:ext cx="9287067" cy="5107528"/>
          </a:xfrm>
        </p:spPr>
      </p:pic>
    </p:spTree>
    <p:extLst>
      <p:ext uri="{BB962C8B-B14F-4D97-AF65-F5344CB8AC3E}">
        <p14:creationId xmlns:p14="http://schemas.microsoft.com/office/powerpoint/2010/main" val="21330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Screen Shot 2016-02-13 at 14.28.27.pn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59641" y="647976"/>
            <a:ext cx="10379589" cy="5708374"/>
          </a:xfrm>
        </p:spPr>
      </p:pic>
    </p:spTree>
    <p:extLst>
      <p:ext uri="{BB962C8B-B14F-4D97-AF65-F5344CB8AC3E}">
        <p14:creationId xmlns:p14="http://schemas.microsoft.com/office/powerpoint/2010/main" val="223199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253316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79646"/>
                </a:solidFill>
              </a:rPr>
              <a:t>Efforts in other regions</a:t>
            </a:r>
            <a:endParaRPr lang="en-GB" sz="4000" dirty="0">
              <a:solidFill>
                <a:srgbClr val="F79646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390228" y="-2990245"/>
            <a:ext cx="17476631" cy="11511275"/>
          </a:xfrm>
          <a:prstGeom prst="rect">
            <a:avLst/>
          </a:prstGeom>
        </p:spPr>
      </p:pic>
      <p:sp>
        <p:nvSpPr>
          <p:cNvPr id="12" name="Kobling 11"/>
          <p:cNvSpPr/>
          <p:nvPr/>
        </p:nvSpPr>
        <p:spPr>
          <a:xfrm>
            <a:off x="2574756" y="5708159"/>
            <a:ext cx="237273" cy="232654"/>
          </a:xfrm>
          <a:prstGeom prst="flowChartConnector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Kobling 13"/>
          <p:cNvSpPr/>
          <p:nvPr/>
        </p:nvSpPr>
        <p:spPr>
          <a:xfrm>
            <a:off x="7005846" y="3238686"/>
            <a:ext cx="237273" cy="232654"/>
          </a:xfrm>
          <a:prstGeom prst="flowChartConnector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Kobling 14"/>
          <p:cNvSpPr/>
          <p:nvPr/>
        </p:nvSpPr>
        <p:spPr>
          <a:xfrm>
            <a:off x="6768573" y="4620955"/>
            <a:ext cx="237273" cy="232654"/>
          </a:xfrm>
          <a:prstGeom prst="flowChartConnector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Kobling 15"/>
          <p:cNvSpPr/>
          <p:nvPr/>
        </p:nvSpPr>
        <p:spPr>
          <a:xfrm>
            <a:off x="6128469" y="4324515"/>
            <a:ext cx="237273" cy="232654"/>
          </a:xfrm>
          <a:prstGeom prst="flowChartConnector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Kobling 16"/>
          <p:cNvSpPr/>
          <p:nvPr/>
        </p:nvSpPr>
        <p:spPr>
          <a:xfrm>
            <a:off x="2456120" y="5143516"/>
            <a:ext cx="237273" cy="232654"/>
          </a:xfrm>
          <a:prstGeom prst="flowChartConnector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Kobling 8"/>
          <p:cNvSpPr/>
          <p:nvPr/>
        </p:nvSpPr>
        <p:spPr>
          <a:xfrm>
            <a:off x="2962174" y="4324515"/>
            <a:ext cx="237273" cy="232654"/>
          </a:xfrm>
          <a:prstGeom prst="flowChartConnector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Kobling 9"/>
          <p:cNvSpPr/>
          <p:nvPr/>
        </p:nvSpPr>
        <p:spPr>
          <a:xfrm>
            <a:off x="2874820" y="4969645"/>
            <a:ext cx="237273" cy="232654"/>
          </a:xfrm>
          <a:prstGeom prst="flowChartConnector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Kobling 12"/>
          <p:cNvSpPr/>
          <p:nvPr/>
        </p:nvSpPr>
        <p:spPr>
          <a:xfrm>
            <a:off x="5968753" y="4239103"/>
            <a:ext cx="237273" cy="232654"/>
          </a:xfrm>
          <a:prstGeom prst="flowChartConnector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16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97906"/>
            <a:ext cx="8229600" cy="1143000"/>
          </a:xfrm>
        </p:spPr>
        <p:txBody>
          <a:bodyPr>
            <a:normAutofit/>
          </a:bodyPr>
          <a:lstStyle/>
          <a:p>
            <a:pPr algn="l">
              <a:lnSpc>
                <a:spcPct val="60000"/>
              </a:lnSpc>
            </a:pPr>
            <a:r>
              <a:rPr lang="en-GB" sz="4000" dirty="0" smtClean="0">
                <a:solidFill>
                  <a:srgbClr val="F79646"/>
                </a:solidFill>
              </a:rPr>
              <a:t>Process of developing strategies</a:t>
            </a:r>
            <a:endParaRPr lang="en-GB" sz="4000" dirty="0">
              <a:solidFill>
                <a:srgbClr val="F79646"/>
              </a:solidFill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57199" y="1249390"/>
            <a:ext cx="6010031" cy="5198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I. Regional inception workshop </a:t>
            </a:r>
          </a:p>
          <a:p>
            <a:pPr marL="0" indent="0">
              <a:buNone/>
            </a:pPr>
            <a:r>
              <a:rPr lang="en-GB" dirty="0" smtClean="0"/>
              <a:t>		</a:t>
            </a:r>
          </a:p>
          <a:p>
            <a:pPr marL="0" indent="0">
              <a:buNone/>
            </a:pPr>
            <a:r>
              <a:rPr lang="en-GB" b="1" dirty="0" smtClean="0"/>
              <a:t>II. National workshops</a:t>
            </a:r>
          </a:p>
          <a:p>
            <a:pPr marL="722313" lvl="1" indent="-449263">
              <a:buAutoNum type="arabicPeriod"/>
            </a:pPr>
            <a:r>
              <a:rPr lang="en-GB" dirty="0" smtClean="0"/>
              <a:t>Initiation workshop</a:t>
            </a:r>
          </a:p>
          <a:p>
            <a:pPr marL="722313" lvl="2" indent="-449263">
              <a:buNone/>
            </a:pPr>
            <a:r>
              <a:rPr lang="en-GB" dirty="0" smtClean="0"/>
              <a:t>	- Vision and critical issues</a:t>
            </a:r>
          </a:p>
          <a:p>
            <a:pPr marL="722313" lvl="2" indent="-449263">
              <a:buNone/>
            </a:pPr>
            <a:endParaRPr lang="en-GB" sz="1000" dirty="0" smtClean="0"/>
          </a:p>
          <a:p>
            <a:pPr marL="722313" lvl="1" indent="-449263">
              <a:buAutoNum type="arabicPeriod"/>
            </a:pPr>
            <a:r>
              <a:rPr lang="en-GB" dirty="0" smtClean="0"/>
              <a:t>Specialisation workshop</a:t>
            </a:r>
          </a:p>
          <a:p>
            <a:pPr marL="722313" lvl="1" indent="-449263">
              <a:buNone/>
            </a:pPr>
            <a:r>
              <a:rPr lang="en-GB" sz="2400" dirty="0"/>
              <a:t>	</a:t>
            </a:r>
            <a:r>
              <a:rPr lang="en-GB" sz="2400" dirty="0" smtClean="0"/>
              <a:t>- Strategic objectives, action planning</a:t>
            </a:r>
          </a:p>
          <a:p>
            <a:pPr marL="722313" lvl="1" indent="-449263">
              <a:buNone/>
            </a:pPr>
            <a:endParaRPr lang="en-GB" sz="1100" dirty="0"/>
          </a:p>
          <a:p>
            <a:pPr marL="722313" lvl="1" indent="-449263">
              <a:buAutoNum type="arabicPeriod" startAt="3"/>
            </a:pPr>
            <a:r>
              <a:rPr lang="en-GB" dirty="0" smtClean="0"/>
              <a:t>Finalisation workshop</a:t>
            </a:r>
            <a:endParaRPr lang="en-GB" dirty="0"/>
          </a:p>
          <a:p>
            <a:pPr marL="722313" lvl="2" indent="-449263">
              <a:buNone/>
            </a:pPr>
            <a:r>
              <a:rPr lang="en-GB" dirty="0" smtClean="0"/>
              <a:t>	</a:t>
            </a:r>
          </a:p>
          <a:p>
            <a:pPr marL="0" indent="0">
              <a:buNone/>
            </a:pPr>
            <a:r>
              <a:rPr lang="en-GB" b="1" dirty="0" smtClean="0"/>
              <a:t>III. Regional conclusion workshop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Bilde 4" descr="consensus - facilitatorudotco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884" y="1340906"/>
            <a:ext cx="2827270" cy="282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9298"/>
            <a:ext cx="8229600" cy="6096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en-GB" sz="2400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4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457200" y="1128953"/>
            <a:ext cx="5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07921" y="1064622"/>
            <a:ext cx="551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190723"/>
              </p:ext>
            </p:extLst>
          </p:nvPr>
        </p:nvGraphicFramePr>
        <p:xfrm>
          <a:off x="406659" y="651107"/>
          <a:ext cx="8451223" cy="6143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907"/>
                <a:gridCol w="2287588"/>
                <a:gridCol w="5645728"/>
              </a:tblGrid>
              <a:tr h="786785">
                <a:tc gridSpan="3">
                  <a:txBody>
                    <a:bodyPr/>
                    <a:lstStyle/>
                    <a:p>
                      <a:r>
                        <a:rPr lang="en-GB" sz="1800" noProof="0" dirty="0" smtClean="0"/>
                        <a:t>Strategy elements</a:t>
                      </a:r>
                      <a:endParaRPr lang="en-GB" sz="1800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53290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1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Introduction</a:t>
                      </a:r>
                      <a:endParaRPr lang="en-GB" sz="1800" b="1" baseline="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noProof="0" dirty="0" smtClean="0"/>
                        <a:t>Background for developing the strategy.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noProof="0" dirty="0" smtClean="0"/>
                        <a:t>The destination defined.</a:t>
                      </a:r>
                    </a:p>
                  </a:txBody>
                  <a:tcPr/>
                </a:tc>
              </a:tr>
              <a:tr h="433488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2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Vision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baseline="0" noProof="0" dirty="0" smtClean="0"/>
                        <a:t>The shared vision for tourism at the World Heritage destination (a 10 years perspective)</a:t>
                      </a:r>
                    </a:p>
                  </a:txBody>
                  <a:tcPr/>
                </a:tc>
              </a:tr>
              <a:tr h="457303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3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Key information and statistics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Tourism</a:t>
                      </a:r>
                      <a:r>
                        <a:rPr lang="en-GB" sz="1800" baseline="0" noProof="0" dirty="0" smtClean="0"/>
                        <a:t> related information (status and forecasts)</a:t>
                      </a:r>
                      <a:endParaRPr lang="en-GB" sz="1800" noProof="0" dirty="0"/>
                    </a:p>
                  </a:txBody>
                  <a:tcPr/>
                </a:tc>
              </a:tr>
              <a:tr h="125482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4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Heritage values (OUV) 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Outstanding Universal Values of the World Heritage site and how heritage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values are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communicated.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endParaRPr lang="en-GB" sz="1800" noProof="0" dirty="0"/>
                    </a:p>
                  </a:txBody>
                  <a:tcPr/>
                </a:tc>
              </a:tr>
              <a:tr h="1045264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5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Critical</a:t>
                      </a:r>
                      <a:r>
                        <a:rPr lang="en-GB" sz="1800" b="1" baseline="0" noProof="0" dirty="0" smtClean="0"/>
                        <a:t> issues / </a:t>
                      </a:r>
                      <a:r>
                        <a:rPr lang="en-GB" sz="1800" b="1" noProof="0" dirty="0" smtClean="0"/>
                        <a:t>Baseline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degree to which sustainable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tourism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addressed prior to strategy development and implementation. </a:t>
                      </a:r>
                      <a:endParaRPr lang="en-GB" sz="1800" noProof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6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Strategic objectives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overarching goals of the strategy.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</a:p>
                    <a:p>
                      <a:r>
                        <a:rPr lang="en-US" sz="1800" dirty="0" smtClean="0">
                          <a:effectLst/>
                        </a:rPr>
                        <a:t>Relating to critical</a:t>
                      </a:r>
                      <a:r>
                        <a:rPr lang="en-US" sz="1800" baseline="0" dirty="0" smtClean="0">
                          <a:effectLst/>
                        </a:rPr>
                        <a:t> management issues.</a:t>
                      </a:r>
                      <a:endParaRPr lang="en-GB" sz="1800" noProof="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7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Outcomes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difference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made. 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angible or intangible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impacts/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results from implementing the strategy.</a:t>
                      </a:r>
                      <a:endParaRPr lang="en-GB" sz="1800" noProof="0" dirty="0"/>
                    </a:p>
                  </a:txBody>
                  <a:tcPr/>
                </a:tc>
              </a:tr>
              <a:tr h="457303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8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Prioritized</a:t>
                      </a:r>
                      <a:r>
                        <a:rPr lang="en-GB" sz="1800" b="1" baseline="0" noProof="0" dirty="0" smtClean="0"/>
                        <a:t> actions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to do. (Starting point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Action Plan)</a:t>
                      </a:r>
                      <a:endParaRPr lang="en-GB" sz="18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2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5876" y="179298"/>
            <a:ext cx="8229600" cy="6096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000" b="1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en-GB" sz="2400" dirty="0" smtClean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4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GB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457200" y="1128953"/>
            <a:ext cx="56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07921" y="1064622"/>
            <a:ext cx="551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graphicFrame>
        <p:nvGraphicFramePr>
          <p:cNvPr id="8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703135"/>
              </p:ext>
            </p:extLst>
          </p:nvPr>
        </p:nvGraphicFramePr>
        <p:xfrm>
          <a:off x="282198" y="645466"/>
          <a:ext cx="8560006" cy="565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894"/>
                <a:gridCol w="2988282"/>
                <a:gridCol w="4974830"/>
              </a:tblGrid>
              <a:tr h="727792">
                <a:tc gridSpan="3">
                  <a:txBody>
                    <a:bodyPr/>
                    <a:lstStyle/>
                    <a:p>
                      <a:r>
                        <a:rPr lang="en-GB" sz="1800" noProof="0" dirty="0" smtClean="0"/>
                        <a:t>Strategy elements</a:t>
                      </a:r>
                      <a:endParaRPr lang="en-GB" sz="1800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727792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9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Stakeholders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Broad</a:t>
                      </a:r>
                      <a:r>
                        <a:rPr lang="en-GB" sz="1800" baseline="0" noProof="0" dirty="0" smtClean="0"/>
                        <a:t> based identification of stakeholders, including issues and opportunities.</a:t>
                      </a:r>
                      <a:endParaRPr lang="en-GB" sz="1800" noProof="0" dirty="0"/>
                    </a:p>
                  </a:txBody>
                  <a:tcPr/>
                </a:tc>
              </a:tr>
              <a:tr h="727792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10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Governance and policy measures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Destination management / DMO </a:t>
                      </a:r>
                    </a:p>
                    <a:p>
                      <a:r>
                        <a:rPr lang="en-GB" sz="1800" noProof="0" dirty="0" smtClean="0"/>
                        <a:t>(existing vs. new) </a:t>
                      </a:r>
                      <a:endParaRPr lang="en-GB" sz="1800" noProof="0" dirty="0"/>
                    </a:p>
                  </a:txBody>
                  <a:tcPr/>
                </a:tc>
              </a:tr>
              <a:tr h="727792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11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Partners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noProof="0" dirty="0" smtClean="0"/>
                        <a:t>Partners in implementation.</a:t>
                      </a:r>
                    </a:p>
                    <a:p>
                      <a:r>
                        <a:rPr lang="en-GB" sz="1800" noProof="0" dirty="0" smtClean="0"/>
                        <a:t>Role of tourism</a:t>
                      </a:r>
                      <a:r>
                        <a:rPr lang="en-GB" sz="1800" baseline="0" noProof="0" dirty="0" smtClean="0"/>
                        <a:t> sector.</a:t>
                      </a:r>
                      <a:endParaRPr lang="en-GB" sz="1800" noProof="0" dirty="0"/>
                    </a:p>
                  </a:txBody>
                  <a:tcPr/>
                </a:tc>
              </a:tr>
              <a:tr h="869440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12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Way forward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development of a corresponding Action Plan and Budget (beyond the scope of project).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integrate the strategy into a more extensive Tourism Master Plan.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800" noProof="0" dirty="0"/>
                    </a:p>
                  </a:txBody>
                  <a:tcPr/>
                </a:tc>
              </a:tr>
              <a:tr h="727792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13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Statement of collective commitment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/>
                </a:tc>
              </a:tr>
              <a:tr h="415881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14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Signatures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/>
                </a:tc>
              </a:tr>
              <a:tr h="415881">
                <a:tc>
                  <a:txBody>
                    <a:bodyPr/>
                    <a:lstStyle/>
                    <a:p>
                      <a:r>
                        <a:rPr lang="en-GB" sz="1800" b="0" noProof="0" dirty="0" smtClean="0"/>
                        <a:t>15</a:t>
                      </a:r>
                      <a:endParaRPr lang="en-GB" sz="18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noProof="0" dirty="0" smtClean="0"/>
                        <a:t>Credits and contacts</a:t>
                      </a:r>
                      <a:endParaRPr lang="en-GB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19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6526" y="3746"/>
            <a:ext cx="4199336" cy="1015448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376092"/>
                </a:solidFill>
              </a:rPr>
              <a:t>Project vision</a:t>
            </a:r>
            <a:endParaRPr lang="en-GB" sz="4000" dirty="0">
              <a:solidFill>
                <a:srgbClr val="37609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1268" y="1049782"/>
            <a:ext cx="4264594" cy="588873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i="1" dirty="0" smtClean="0"/>
              <a:t>‘to contribute to </a:t>
            </a:r>
            <a:r>
              <a:rPr lang="en-GB" b="1" i="1" dirty="0" smtClean="0"/>
              <a:t>sustainable regional growth </a:t>
            </a:r>
            <a:r>
              <a:rPr lang="en-GB" i="1" dirty="0" smtClean="0"/>
              <a:t>in the society surrounding each World Heritage site </a:t>
            </a:r>
            <a:r>
              <a:rPr lang="en-GB" b="1" i="1" dirty="0" smtClean="0"/>
              <a:t>by using the force of the unique environment of the site </a:t>
            </a:r>
            <a:r>
              <a:rPr lang="en-GB" i="1" dirty="0" smtClean="0"/>
              <a:t>as a resource for development.</a:t>
            </a:r>
          </a:p>
          <a:p>
            <a:pPr marL="0" indent="0">
              <a:buNone/>
            </a:pPr>
            <a:endParaRPr lang="en-GB" sz="2400" i="1" dirty="0" smtClean="0"/>
          </a:p>
          <a:p>
            <a:pPr lvl="1">
              <a:buFontTx/>
              <a:buChar char="-"/>
            </a:pPr>
            <a:endParaRPr lang="en-GB" sz="2000" i="1" dirty="0" smtClean="0"/>
          </a:p>
          <a:p>
            <a:pPr lvl="1">
              <a:buFontTx/>
              <a:buChar char="-"/>
            </a:pPr>
            <a:endParaRPr lang="en-GB" sz="2000" i="1" dirty="0" smtClean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GB" sz="22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862" y="-6631"/>
            <a:ext cx="4860995" cy="6864631"/>
          </a:xfrm>
          <a:prstGeom prst="rect">
            <a:avLst/>
          </a:prstGeom>
        </p:spPr>
      </p:pic>
      <p:sp>
        <p:nvSpPr>
          <p:cNvPr id="5" name="Kobling 4"/>
          <p:cNvSpPr/>
          <p:nvPr/>
        </p:nvSpPr>
        <p:spPr>
          <a:xfrm>
            <a:off x="4871773" y="1641231"/>
            <a:ext cx="3855223" cy="3654685"/>
          </a:xfrm>
          <a:prstGeom prst="flowChartConnector">
            <a:avLst/>
          </a:prstGeom>
          <a:solidFill>
            <a:schemeClr val="accent6"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85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1" y="577343"/>
            <a:ext cx="91440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 smtClean="0"/>
          </a:p>
          <a:p>
            <a:pPr algn="ctr"/>
            <a:endParaRPr lang="en-GB" sz="3200" dirty="0">
              <a:solidFill>
                <a:schemeClr val="accent6"/>
              </a:solidFill>
            </a:endParaRPr>
          </a:p>
          <a:p>
            <a:pPr algn="ctr"/>
            <a:r>
              <a:rPr lang="en-GB" sz="3200" dirty="0" smtClean="0">
                <a:solidFill>
                  <a:schemeClr val="accent6"/>
                </a:solidFill>
              </a:rPr>
              <a:t>Cecilie Smith-Christensen</a:t>
            </a:r>
          </a:p>
          <a:p>
            <a:pPr algn="ctr"/>
            <a:r>
              <a:rPr lang="en-GB" sz="2800" dirty="0" smtClean="0"/>
              <a:t>Sustainable Tourism catalyst + World Heritage facilitator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>
                <a:solidFill>
                  <a:schemeClr val="accent6"/>
                </a:solidFill>
              </a:rPr>
              <a:t>World Heritage </a:t>
            </a:r>
            <a:r>
              <a:rPr lang="en-GB" sz="2800" dirty="0" smtClean="0">
                <a:solidFill>
                  <a:schemeClr val="accent6"/>
                </a:solidFill>
              </a:rPr>
              <a:t>Catalysis</a:t>
            </a:r>
            <a:endParaRPr lang="en-GB" sz="2800" dirty="0" smtClean="0"/>
          </a:p>
          <a:p>
            <a:pPr algn="ctr"/>
            <a:r>
              <a:rPr lang="en-GB" sz="2800" dirty="0" smtClean="0"/>
              <a:t>Email: </a:t>
            </a:r>
            <a:r>
              <a:rPr lang="en-GB" sz="2800" dirty="0" err="1" smtClean="0"/>
              <a:t>csc@whcatalysis.com</a:t>
            </a:r>
            <a:endParaRPr lang="en-GB" sz="2800" dirty="0" smtClean="0"/>
          </a:p>
          <a:p>
            <a:pPr algn="ctr"/>
            <a:r>
              <a:rPr lang="en-GB" sz="2800" dirty="0" smtClean="0"/>
              <a:t>Skype: </a:t>
            </a:r>
            <a:r>
              <a:rPr lang="en-GB" sz="2800" dirty="0" err="1" smtClean="0"/>
              <a:t>cecilie.smith.christensen</a:t>
            </a:r>
            <a:endParaRPr lang="en-GB" sz="2800" dirty="0" smtClean="0"/>
          </a:p>
          <a:p>
            <a:pPr algn="ctr"/>
            <a:r>
              <a:rPr lang="en-GB" sz="2800" dirty="0" smtClean="0"/>
              <a:t>Mobile: +47 976 99 468</a:t>
            </a:r>
          </a:p>
          <a:p>
            <a:endParaRPr lang="en-GB" sz="28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978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6526" y="3746"/>
            <a:ext cx="4199336" cy="1015448"/>
          </a:xfrm>
        </p:spPr>
        <p:txBody>
          <a:bodyPr>
            <a:normAutofit/>
          </a:bodyPr>
          <a:lstStyle/>
          <a:p>
            <a:pPr algn="l"/>
            <a:r>
              <a:rPr lang="en-GB" sz="4000" dirty="0" smtClean="0">
                <a:solidFill>
                  <a:srgbClr val="376092"/>
                </a:solidFill>
              </a:rPr>
              <a:t>Project vision</a:t>
            </a:r>
            <a:endParaRPr lang="en-GB" sz="4000" dirty="0">
              <a:solidFill>
                <a:srgbClr val="37609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1268" y="1049782"/>
            <a:ext cx="4264594" cy="588873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i="1" dirty="0" smtClean="0"/>
              <a:t>‘to contribute to </a:t>
            </a:r>
            <a:r>
              <a:rPr lang="en-GB" b="1" i="1" dirty="0" smtClean="0"/>
              <a:t>sustainable regional growth </a:t>
            </a:r>
            <a:r>
              <a:rPr lang="en-GB" i="1" dirty="0" smtClean="0"/>
              <a:t>in the society surrounding each World Heritage site by using the force of the unique environment of the site as a resource for development.</a:t>
            </a:r>
          </a:p>
          <a:p>
            <a:pPr marL="0" indent="0">
              <a:buNone/>
            </a:pPr>
            <a:endParaRPr lang="en-GB" sz="2400" i="1" dirty="0" smtClean="0"/>
          </a:p>
          <a:p>
            <a:pPr lvl="1">
              <a:buFontTx/>
              <a:buChar char="-"/>
            </a:pPr>
            <a:endParaRPr lang="en-GB" sz="2000" i="1" dirty="0" smtClean="0"/>
          </a:p>
          <a:p>
            <a:pPr lvl="1">
              <a:buFontTx/>
              <a:buChar char="-"/>
            </a:pPr>
            <a:endParaRPr lang="en-GB" sz="2000" i="1" dirty="0" smtClean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GB" sz="2200" dirty="0" smtClean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862" y="-6631"/>
            <a:ext cx="4860995" cy="68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7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376092"/>
                </a:solidFill>
              </a:rPr>
              <a:t>Sustainability </a:t>
            </a:r>
            <a:br>
              <a:rPr lang="en-GB" sz="4000" dirty="0" smtClean="0">
                <a:solidFill>
                  <a:srgbClr val="376092"/>
                </a:solidFill>
              </a:rPr>
            </a:br>
            <a:r>
              <a:rPr lang="en-GB" sz="4000" dirty="0" smtClean="0">
                <a:solidFill>
                  <a:srgbClr val="376092"/>
                </a:solidFill>
              </a:rPr>
              <a:t>in context of the project</a:t>
            </a:r>
            <a:endParaRPr lang="en-GB" sz="4000" dirty="0">
              <a:solidFill>
                <a:srgbClr val="37609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1267" y="1316341"/>
            <a:ext cx="8972733" cy="588873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2400" b="1" i="1" dirty="0" smtClean="0">
                <a:solidFill>
                  <a:srgbClr val="376092"/>
                </a:solidFill>
              </a:rPr>
              <a:t>The regional context </a:t>
            </a:r>
            <a:r>
              <a:rPr lang="en-GB" sz="2400" i="1" dirty="0" smtClean="0"/>
              <a:t>- ‘Contribute to sustainable regional growth’</a:t>
            </a:r>
          </a:p>
          <a:p>
            <a:pPr lvl="1">
              <a:buFontTx/>
              <a:buChar char="-"/>
            </a:pPr>
            <a:r>
              <a:rPr lang="en-GB" sz="2400" i="1" dirty="0" smtClean="0"/>
              <a:t>Swedish Institute priority areas </a:t>
            </a:r>
          </a:p>
          <a:p>
            <a:pPr lvl="1">
              <a:buFontTx/>
              <a:buChar char="-"/>
            </a:pPr>
            <a:r>
              <a:rPr lang="en-GB" sz="2400" i="1" dirty="0" smtClean="0"/>
              <a:t>EU </a:t>
            </a:r>
            <a:r>
              <a:rPr lang="en-GB" sz="2400" i="1" dirty="0"/>
              <a:t>Strategy for Baltic Sea Region (EUSBSR</a:t>
            </a:r>
            <a:r>
              <a:rPr lang="en-GB" sz="2400" i="1" dirty="0" smtClean="0"/>
              <a:t>)</a:t>
            </a:r>
          </a:p>
          <a:p>
            <a:pPr lvl="1">
              <a:buFontTx/>
              <a:buChar char="-"/>
            </a:pPr>
            <a:endParaRPr lang="en-GB" sz="2000" i="1" dirty="0"/>
          </a:p>
          <a:p>
            <a:pPr>
              <a:buFontTx/>
              <a:buChar char="-"/>
            </a:pPr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</a:rPr>
              <a:t>The </a:t>
            </a:r>
            <a:r>
              <a:rPr lang="en-GB" sz="2400" b="1" i="1" dirty="0" smtClean="0">
                <a:solidFill>
                  <a:schemeClr val="accent3">
                    <a:lumMod val="75000"/>
                  </a:schemeClr>
                </a:solidFill>
              </a:rPr>
              <a:t>overall project and the project </a:t>
            </a:r>
            <a:r>
              <a:rPr lang="en-GB" sz="2400" b="1" i="1" dirty="0">
                <a:solidFill>
                  <a:schemeClr val="accent3">
                    <a:lumMod val="75000"/>
                  </a:schemeClr>
                </a:solidFill>
              </a:rPr>
              <a:t>elements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GB" sz="2400" i="1" dirty="0"/>
              <a:t>‘The Route’ </a:t>
            </a:r>
            <a:r>
              <a:rPr lang="en-GB" sz="2400" i="1" dirty="0" smtClean="0"/>
              <a:t>and ‘WH </a:t>
            </a:r>
            <a:r>
              <a:rPr lang="en-GB" sz="2400" i="1" dirty="0"/>
              <a:t>Laboratories’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GB" sz="2400" i="1" dirty="0"/>
              <a:t>Market mechanisms vs. funding</a:t>
            </a:r>
            <a:r>
              <a:rPr lang="en-GB" sz="2400" i="1" dirty="0" smtClean="0"/>
              <a:t>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2400" i="1" dirty="0"/>
          </a:p>
          <a:p>
            <a:pPr>
              <a:buFontTx/>
              <a:buChar char="-"/>
            </a:pPr>
            <a:r>
              <a:rPr lang="en-GB" sz="2400" b="1" i="1" dirty="0" smtClean="0">
                <a:solidFill>
                  <a:schemeClr val="accent6"/>
                </a:solidFill>
              </a:rPr>
              <a:t>The involved WH </a:t>
            </a:r>
            <a:r>
              <a:rPr lang="en-GB" sz="2400" b="1" i="1" dirty="0" smtClean="0">
                <a:solidFill>
                  <a:srgbClr val="F79646"/>
                </a:solidFill>
              </a:rPr>
              <a:t>sites  / destinations</a:t>
            </a:r>
          </a:p>
          <a:p>
            <a:pPr lvl="1">
              <a:buFontTx/>
              <a:buChar char="-"/>
            </a:pPr>
            <a:r>
              <a:rPr lang="en-GB" sz="2400" i="1" dirty="0" smtClean="0"/>
              <a:t>Management of tourism and considerations for the OUV</a:t>
            </a:r>
          </a:p>
          <a:p>
            <a:pPr lvl="1">
              <a:buFontTx/>
              <a:buChar char="-"/>
            </a:pPr>
            <a:r>
              <a:rPr lang="en-GB" sz="2400" i="1" dirty="0" smtClean="0"/>
              <a:t>Tourism contribution to local sustainable development </a:t>
            </a:r>
          </a:p>
          <a:p>
            <a:pPr marL="457200" lvl="1" indent="0">
              <a:buNone/>
            </a:pPr>
            <a:r>
              <a:rPr lang="en-GB" sz="2400" i="1" dirty="0"/>
              <a:t>	T</a:t>
            </a:r>
            <a:r>
              <a:rPr lang="en-GB" sz="2400" i="1" dirty="0" smtClean="0"/>
              <a:t>he TBL: the economy, society and environment</a:t>
            </a:r>
          </a:p>
          <a:p>
            <a:pPr marL="0" indent="0">
              <a:buNone/>
            </a:pPr>
            <a:endParaRPr lang="en-GB" sz="2000" i="1" dirty="0"/>
          </a:p>
          <a:p>
            <a:pPr lvl="1">
              <a:buFontTx/>
              <a:buChar char="-"/>
            </a:pPr>
            <a:endParaRPr lang="en-GB" sz="2000" i="1" dirty="0" smtClean="0"/>
          </a:p>
          <a:p>
            <a:pPr lvl="1">
              <a:buFontTx/>
              <a:buChar char="-"/>
            </a:pPr>
            <a:endParaRPr lang="en-GB" sz="2000" i="1" dirty="0" smtClean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34430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 descr="Screen Shot 2016-04-22 at 13.32.2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4638"/>
            <a:ext cx="9144000" cy="63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2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0" y="141129"/>
            <a:ext cx="9144000" cy="60268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solidFill>
                  <a:srgbClr val="F79646"/>
                </a:solidFill>
              </a:rPr>
              <a:t>UNESCOs ‘How To’ Guides</a:t>
            </a:r>
            <a:endParaRPr lang="en-GB" sz="3600" i="1" dirty="0">
              <a:solidFill>
                <a:srgbClr val="F79646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800" i="1" dirty="0" smtClean="0">
              <a:solidFill>
                <a:srgbClr val="595959"/>
              </a:solidFill>
            </a:endParaRPr>
          </a:p>
        </p:txBody>
      </p:sp>
      <p:pic>
        <p:nvPicPr>
          <p:cNvPr id="4" name="Bilde 3" descr="Screen Shot 2015-05-15 at 10.40.0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76" y="882059"/>
            <a:ext cx="8114536" cy="59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Screen Shot 2016-03-20 at 10.40.1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95258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57430" y="2227679"/>
            <a:ext cx="4505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-104775">
              <a:tabLst>
                <a:tab pos="265113" algn="l"/>
              </a:tabLst>
            </a:pPr>
            <a:r>
              <a:rPr lang="nb-NO" sz="2800" dirty="0" err="1"/>
              <a:t>W</a:t>
            </a:r>
            <a:r>
              <a:rPr lang="nb-NO" sz="2800" dirty="0" err="1" smtClean="0"/>
              <a:t>hy</a:t>
            </a:r>
            <a:r>
              <a:rPr lang="nb-NO" sz="2800" dirty="0" smtClean="0"/>
              <a:t> </a:t>
            </a:r>
            <a:r>
              <a:rPr lang="nb-NO" sz="2800" dirty="0" err="1"/>
              <a:t>tourism</a:t>
            </a:r>
            <a:r>
              <a:rPr lang="nb-NO" sz="2800" dirty="0"/>
              <a:t> </a:t>
            </a:r>
            <a:r>
              <a:rPr lang="nb-NO" sz="2800" dirty="0" smtClean="0"/>
              <a:t>matters, and </a:t>
            </a:r>
            <a:r>
              <a:rPr lang="nb-NO" sz="2800" dirty="0" err="1" smtClean="0"/>
              <a:t>information</a:t>
            </a:r>
            <a:r>
              <a:rPr lang="nb-NO" sz="2800" dirty="0" smtClean="0"/>
              <a:t> </a:t>
            </a:r>
            <a:r>
              <a:rPr lang="nb-NO" sz="2800" dirty="0" err="1" smtClean="0"/>
              <a:t>you</a:t>
            </a:r>
            <a:r>
              <a:rPr lang="nb-NO" sz="2800" dirty="0" smtClean="0"/>
              <a:t> </a:t>
            </a:r>
            <a:r>
              <a:rPr lang="nb-NO" sz="2800" dirty="0" err="1" smtClean="0"/>
              <a:t>need</a:t>
            </a:r>
            <a:r>
              <a:rPr lang="nb-NO" sz="2800" dirty="0" smtClean="0"/>
              <a:t> to start  </a:t>
            </a:r>
            <a:r>
              <a:rPr lang="nb-NO" sz="2800" dirty="0" err="1" smtClean="0"/>
              <a:t>managing</a:t>
            </a:r>
            <a:r>
              <a:rPr lang="nb-NO" sz="2800" dirty="0" smtClean="0"/>
              <a:t> </a:t>
            </a:r>
            <a:r>
              <a:rPr lang="nb-NO" sz="2800" dirty="0" err="1" smtClean="0"/>
              <a:t>tourism</a:t>
            </a:r>
            <a:r>
              <a:rPr lang="nb-NO" sz="2800" dirty="0" smtClean="0"/>
              <a:t>.</a:t>
            </a:r>
          </a:p>
        </p:txBody>
      </p:sp>
      <p:sp>
        <p:nvSpPr>
          <p:cNvPr id="13" name="Rektangel 12"/>
          <p:cNvSpPr/>
          <p:nvPr/>
        </p:nvSpPr>
        <p:spPr>
          <a:xfrm>
            <a:off x="257430" y="3925024"/>
            <a:ext cx="858008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defTabSz="-104775">
              <a:buFont typeface="Arial"/>
              <a:buAutoNum type="arabicPeriod"/>
              <a:tabLst>
                <a:tab pos="265113" algn="l"/>
              </a:tabLst>
            </a:pPr>
            <a:r>
              <a:rPr lang="en-GB" sz="2400" dirty="0" smtClean="0"/>
              <a:t>Define </a:t>
            </a:r>
            <a:r>
              <a:rPr lang="en-GB" sz="2400" dirty="0"/>
              <a:t>terms of reference – the WH destination</a:t>
            </a:r>
          </a:p>
          <a:p>
            <a:pPr marL="514350" indent="-514350" defTabSz="-104775">
              <a:buFont typeface="Arial"/>
              <a:buAutoNum type="arabicPeriod"/>
              <a:tabLst>
                <a:tab pos="265113" algn="l"/>
              </a:tabLst>
            </a:pPr>
            <a:endParaRPr lang="en-GB" sz="2000" dirty="0"/>
          </a:p>
          <a:p>
            <a:pPr marL="265113" indent="-265113" defTabSz="-104775">
              <a:buFont typeface="Arial"/>
              <a:buAutoNum type="arabicPeriod"/>
              <a:tabLst>
                <a:tab pos="265113" algn="l"/>
              </a:tabLst>
            </a:pPr>
            <a:r>
              <a:rPr lang="en-GB" sz="2400" dirty="0"/>
              <a:t>Collect key tourism indicators, identify and fill gaps </a:t>
            </a:r>
            <a:r>
              <a:rPr lang="en-GB" sz="2400" dirty="0" smtClean="0"/>
              <a:t> (possibly </a:t>
            </a:r>
            <a:r>
              <a:rPr lang="en-GB" sz="2400" dirty="0"/>
              <a:t>using other partners </a:t>
            </a:r>
            <a:r>
              <a:rPr lang="en-GB" sz="2400" dirty="0" smtClean="0"/>
              <a:t>resources)</a:t>
            </a:r>
            <a:endParaRPr lang="en-GB" sz="2400" dirty="0"/>
          </a:p>
          <a:p>
            <a:pPr defTabSz="-104775">
              <a:tabLst>
                <a:tab pos="265113" algn="l"/>
              </a:tabLst>
            </a:pPr>
            <a:endParaRPr lang="en-GB" sz="2000" dirty="0"/>
          </a:p>
          <a:p>
            <a:pPr marL="265113" indent="-265113" defTabSz="-104775">
              <a:buFont typeface="Arial"/>
              <a:buAutoNum type="arabicPeriod" startAt="3"/>
              <a:tabLst>
                <a:tab pos="265113" algn="l"/>
              </a:tabLst>
            </a:pPr>
            <a:r>
              <a:rPr lang="en-GB" sz="2400" dirty="0"/>
              <a:t>Create inventory of  key data and make it accessible</a:t>
            </a:r>
          </a:p>
        </p:txBody>
      </p:sp>
      <p:pic>
        <p:nvPicPr>
          <p:cNvPr id="14" name="Bilde 13" descr="Screen Shot 2016-03-20 at 15.54.53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04" y="-1"/>
            <a:ext cx="2617296" cy="37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creen Shot 2016-03-20 at 10.48.5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926429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275068" y="2090171"/>
            <a:ext cx="59356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b-NO" sz="2600" dirty="0" smtClean="0"/>
              <a:t>How to </a:t>
            </a:r>
            <a:r>
              <a:rPr lang="nb-NO" sz="2600" dirty="0" err="1"/>
              <a:t>develop</a:t>
            </a:r>
            <a:r>
              <a:rPr lang="nb-NO" sz="2600" dirty="0"/>
              <a:t> a </a:t>
            </a:r>
            <a:r>
              <a:rPr lang="nb-NO" sz="2600" dirty="0" err="1"/>
              <a:t>strategy</a:t>
            </a:r>
            <a:r>
              <a:rPr lang="nb-NO" sz="2600" dirty="0"/>
              <a:t> for </a:t>
            </a:r>
            <a:r>
              <a:rPr lang="nb-NO" sz="2600" dirty="0" err="1"/>
              <a:t>your</a:t>
            </a:r>
            <a:r>
              <a:rPr lang="nb-NO" sz="2600" dirty="0"/>
              <a:t> </a:t>
            </a:r>
            <a:r>
              <a:rPr lang="nb-NO" sz="2600" dirty="0" err="1"/>
              <a:t>destination</a:t>
            </a:r>
            <a:r>
              <a:rPr lang="nb-NO" sz="2600" dirty="0"/>
              <a:t> </a:t>
            </a:r>
            <a:r>
              <a:rPr lang="nb-NO" sz="2600" dirty="0" err="1" smtClean="0"/>
              <a:t>considering</a:t>
            </a:r>
            <a:r>
              <a:rPr lang="nb-NO" sz="2600" dirty="0" smtClean="0"/>
              <a:t> </a:t>
            </a:r>
            <a:r>
              <a:rPr lang="nb-NO" sz="2600" dirty="0" err="1" smtClean="0"/>
              <a:t>both</a:t>
            </a:r>
            <a:r>
              <a:rPr lang="nb-NO" sz="2600" dirty="0" smtClean="0"/>
              <a:t> </a:t>
            </a:r>
            <a:r>
              <a:rPr lang="nb-NO" sz="2600" dirty="0" err="1"/>
              <a:t>the</a:t>
            </a:r>
            <a:r>
              <a:rPr lang="nb-NO" sz="2600" dirty="0"/>
              <a:t> </a:t>
            </a:r>
            <a:r>
              <a:rPr lang="nb-NO" sz="2600" dirty="0" err="1" smtClean="0"/>
              <a:t>heritage</a:t>
            </a:r>
            <a:r>
              <a:rPr lang="nb-NO" sz="2600" dirty="0" smtClean="0"/>
              <a:t> </a:t>
            </a:r>
            <a:r>
              <a:rPr lang="nb-NO" sz="2600" dirty="0" err="1" smtClean="0"/>
              <a:t>values</a:t>
            </a:r>
            <a:r>
              <a:rPr lang="nb-NO" sz="2600" dirty="0" smtClean="0"/>
              <a:t> (OUV), </a:t>
            </a:r>
            <a:r>
              <a:rPr lang="nb-NO" sz="2600" dirty="0"/>
              <a:t>as </a:t>
            </a:r>
            <a:r>
              <a:rPr lang="nb-NO" sz="2600" dirty="0" err="1"/>
              <a:t>well</a:t>
            </a:r>
            <a:r>
              <a:rPr lang="nb-NO" sz="2600" dirty="0"/>
              <a:t> as </a:t>
            </a:r>
            <a:r>
              <a:rPr lang="nb-NO" sz="2600" dirty="0" err="1" smtClean="0"/>
              <a:t>sustainable</a:t>
            </a:r>
            <a:r>
              <a:rPr lang="nb-NO" sz="2600" dirty="0" smtClean="0"/>
              <a:t> </a:t>
            </a:r>
            <a:r>
              <a:rPr lang="nb-NO" sz="2600" dirty="0"/>
              <a:t>and </a:t>
            </a:r>
            <a:r>
              <a:rPr lang="nb-NO" sz="2600" dirty="0" err="1" smtClean="0"/>
              <a:t>proftiable</a:t>
            </a:r>
            <a:r>
              <a:rPr lang="nb-NO" sz="2600" dirty="0" smtClean="0"/>
              <a:t> </a:t>
            </a:r>
            <a:r>
              <a:rPr lang="nb-NO" sz="2600" dirty="0" err="1"/>
              <a:t>tourism</a:t>
            </a:r>
            <a:r>
              <a:rPr lang="nb-NO" sz="2600" dirty="0"/>
              <a:t>.</a:t>
            </a:r>
          </a:p>
        </p:txBody>
      </p:sp>
      <p:sp>
        <p:nvSpPr>
          <p:cNvPr id="5" name="Rektangel 4"/>
          <p:cNvSpPr/>
          <p:nvPr/>
        </p:nvSpPr>
        <p:spPr>
          <a:xfrm>
            <a:off x="275068" y="4018761"/>
            <a:ext cx="886893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GB" sz="2100" dirty="0"/>
              <a:t>Identify key stakeholders </a:t>
            </a:r>
          </a:p>
          <a:p>
            <a:pPr marL="514350" indent="-514350">
              <a:buAutoNum type="arabicPeriod"/>
            </a:pPr>
            <a:r>
              <a:rPr lang="en-GB" sz="2100" dirty="0"/>
              <a:t>Identify </a:t>
            </a:r>
            <a:r>
              <a:rPr lang="en-GB" sz="2100" dirty="0" smtClean="0"/>
              <a:t>critical </a:t>
            </a:r>
            <a:r>
              <a:rPr lang="en-GB" sz="2100" dirty="0"/>
              <a:t>issues affecting the </a:t>
            </a:r>
            <a:r>
              <a:rPr lang="en-GB" sz="2100" dirty="0" smtClean="0"/>
              <a:t>WH site/destination </a:t>
            </a:r>
            <a:endParaRPr lang="en-GB" sz="2100" dirty="0"/>
          </a:p>
          <a:p>
            <a:pPr marL="514350" indent="-514350">
              <a:buAutoNum type="arabicPeriod"/>
            </a:pPr>
            <a:r>
              <a:rPr lang="en-GB" sz="2100" dirty="0" smtClean="0"/>
              <a:t>Get support to develop a destination strategy</a:t>
            </a:r>
          </a:p>
          <a:p>
            <a:pPr marL="514350" indent="-514350">
              <a:buAutoNum type="arabicPeriod"/>
            </a:pPr>
            <a:r>
              <a:rPr lang="en-GB" sz="2100" dirty="0" smtClean="0"/>
              <a:t>Develop </a:t>
            </a:r>
            <a:r>
              <a:rPr lang="en-GB" sz="2100" dirty="0"/>
              <a:t>a multi-year sustainable tourism </a:t>
            </a:r>
            <a:r>
              <a:rPr lang="en-GB" sz="2100" dirty="0" smtClean="0"/>
              <a:t>strategy</a:t>
            </a:r>
          </a:p>
          <a:p>
            <a:pPr marL="514350" indent="-514350">
              <a:buAutoNum type="arabicPeriod"/>
            </a:pPr>
            <a:r>
              <a:rPr lang="en-GB" sz="2100" dirty="0" smtClean="0"/>
              <a:t>Identify </a:t>
            </a:r>
            <a:r>
              <a:rPr lang="en-GB" sz="2100" dirty="0"/>
              <a:t>implementing agency/</a:t>
            </a:r>
            <a:r>
              <a:rPr lang="en-GB" sz="2100" dirty="0" err="1"/>
              <a:t>ies</a:t>
            </a:r>
            <a:r>
              <a:rPr lang="en-GB" sz="2100" dirty="0"/>
              <a:t>  (e.g. a DMO)</a:t>
            </a:r>
          </a:p>
          <a:p>
            <a:pPr marL="514350" indent="-514350">
              <a:buAutoNum type="arabicPeriod"/>
            </a:pPr>
            <a:r>
              <a:rPr lang="en-GB" sz="2100" dirty="0" smtClean="0"/>
              <a:t>Publish </a:t>
            </a:r>
            <a:r>
              <a:rPr lang="en-GB" sz="2100" dirty="0"/>
              <a:t>and champion the strategy</a:t>
            </a:r>
          </a:p>
          <a:p>
            <a:pPr marL="514350" indent="-514350">
              <a:buAutoNum type="arabicPeriod"/>
            </a:pPr>
            <a:r>
              <a:rPr lang="en-GB" sz="2100" dirty="0"/>
              <a:t>Encourage feedback and reassess periodically </a:t>
            </a:r>
          </a:p>
          <a:p>
            <a:pPr marL="514350" indent="-514350">
              <a:buAutoNum type="arabicPeriod"/>
            </a:pPr>
            <a:endParaRPr lang="en-GB" sz="1050" dirty="0"/>
          </a:p>
        </p:txBody>
      </p:sp>
      <p:pic>
        <p:nvPicPr>
          <p:cNvPr id="8" name="Bilde 7" descr="Screen Shot 2016-03-20 at 15.56.3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704" y="-14098"/>
            <a:ext cx="2617296" cy="37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199" y="4007988"/>
            <a:ext cx="8229601" cy="426916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400" dirty="0"/>
              <a:t>Destination management ≠ WH </a:t>
            </a:r>
            <a:r>
              <a:rPr lang="en-GB" sz="2400" dirty="0" smtClean="0"/>
              <a:t>management</a:t>
            </a:r>
          </a:p>
          <a:p>
            <a:pPr marL="0" lvl="1" indent="0">
              <a:buNone/>
            </a:pPr>
            <a:endParaRPr lang="en-GB" sz="2200" dirty="0" smtClean="0"/>
          </a:p>
          <a:p>
            <a:pPr marL="514350" indent="-514350">
              <a:buAutoNum type="arabicPeriod"/>
            </a:pPr>
            <a:r>
              <a:rPr lang="en-GB" sz="2200" dirty="0" smtClean="0"/>
              <a:t>Use an existing DMO structure, create one or identify alternative management structure</a:t>
            </a:r>
          </a:p>
          <a:p>
            <a:pPr marL="0" indent="0">
              <a:buNone/>
            </a:pPr>
            <a:endParaRPr lang="en-GB" sz="2200" dirty="0" smtClean="0"/>
          </a:p>
          <a:p>
            <a:pPr marL="514350" indent="-514350">
              <a:buAutoNum type="arabicPeriod"/>
            </a:pPr>
            <a:r>
              <a:rPr lang="en-GB" sz="2200" dirty="0" smtClean="0"/>
              <a:t>Develop / enforce clear rules and regulations</a:t>
            </a: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925053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 </a:t>
            </a:r>
          </a:p>
        </p:txBody>
      </p:sp>
      <p:sp>
        <p:nvSpPr>
          <p:cNvPr id="8" name="Rektangel 7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 </a:t>
            </a:r>
          </a:p>
        </p:txBody>
      </p:sp>
      <p:pic>
        <p:nvPicPr>
          <p:cNvPr id="9" name="Bilde 8" descr="Screen Shot 2016-03-20 at 15.53.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976" y="0"/>
            <a:ext cx="2532024" cy="3613666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457200" y="2270987"/>
            <a:ext cx="55750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dirty="0" err="1" smtClean="0"/>
              <a:t>Why</a:t>
            </a:r>
            <a:r>
              <a:rPr lang="nb-NO" sz="2400" dirty="0" smtClean="0"/>
              <a:t> </a:t>
            </a:r>
            <a:r>
              <a:rPr lang="nb-NO" sz="2400" dirty="0" err="1"/>
              <a:t>good</a:t>
            </a:r>
            <a:r>
              <a:rPr lang="nb-NO" sz="2400" dirty="0"/>
              <a:t> </a:t>
            </a:r>
            <a:r>
              <a:rPr lang="nb-NO" sz="2400" dirty="0" err="1"/>
              <a:t>destination</a:t>
            </a:r>
            <a:r>
              <a:rPr lang="nb-NO" sz="2400" dirty="0"/>
              <a:t> management and </a:t>
            </a:r>
            <a:r>
              <a:rPr lang="nb-NO" sz="2400" dirty="0" err="1"/>
              <a:t>governance</a:t>
            </a:r>
            <a:r>
              <a:rPr lang="nb-NO" sz="2400" dirty="0"/>
              <a:t> matters, and </a:t>
            </a:r>
            <a:r>
              <a:rPr lang="nb-NO" sz="2400" dirty="0" err="1"/>
              <a:t>how</a:t>
            </a:r>
            <a:r>
              <a:rPr lang="nb-NO" sz="2400" dirty="0"/>
              <a:t> </a:t>
            </a:r>
            <a:r>
              <a:rPr lang="nb-NO" sz="2400" dirty="0" smtClean="0"/>
              <a:t>to start </a:t>
            </a:r>
            <a:r>
              <a:rPr lang="nb-NO" sz="2400" dirty="0" err="1" smtClean="0"/>
              <a:t>developing</a:t>
            </a:r>
            <a:r>
              <a:rPr lang="nb-NO" sz="2400" dirty="0" smtClean="0"/>
              <a:t> </a:t>
            </a:r>
            <a:r>
              <a:rPr lang="nb-NO" sz="2400" dirty="0"/>
              <a:t>it in </a:t>
            </a:r>
            <a:r>
              <a:rPr lang="nb-NO" sz="2400" dirty="0" err="1"/>
              <a:t>your</a:t>
            </a:r>
            <a:r>
              <a:rPr lang="nb-NO" sz="2400" dirty="0"/>
              <a:t> World Heritage </a:t>
            </a:r>
            <a:r>
              <a:rPr lang="nb-NO" sz="2400" dirty="0" err="1"/>
              <a:t>destination</a:t>
            </a:r>
            <a:r>
              <a:rPr lang="nb-NO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28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27827</TotalTime>
  <Words>1271</Words>
  <Application>Microsoft Office PowerPoint</Application>
  <PresentationFormat>On-screen Show (4:3)</PresentationFormat>
  <Paragraphs>250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Office-tema</vt:lpstr>
      <vt:lpstr>PowerPoint Presentation</vt:lpstr>
      <vt:lpstr>Policy on World Heritage and  sustainable development  </vt:lpstr>
      <vt:lpstr>Project vision</vt:lpstr>
      <vt:lpstr>Sustainability  in context of the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Coming soon:  WH Baseline Self-assessment Tool</vt:lpstr>
      <vt:lpstr>PowerPoint Presentation</vt:lpstr>
      <vt:lpstr>PowerPoint Presentation</vt:lpstr>
      <vt:lpstr>Pinterest board on global good practice</vt:lpstr>
      <vt:lpstr>PowerPoint Presentation</vt:lpstr>
      <vt:lpstr>Efforts in other regions</vt:lpstr>
      <vt:lpstr>Process of developing strategies</vt:lpstr>
      <vt:lpstr>PowerPoint Presentation</vt:lpstr>
      <vt:lpstr>PowerPoint Presentation</vt:lpstr>
      <vt:lpstr>Project vision</vt:lpstr>
      <vt:lpstr>PowerPoint Presentation</vt:lpstr>
    </vt:vector>
  </TitlesOfParts>
  <Company>NWHF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Cecilie Smith-Christensen</dc:creator>
  <cp:lastModifiedBy>VUSerJR</cp:lastModifiedBy>
  <cp:revision>879</cp:revision>
  <dcterms:created xsi:type="dcterms:W3CDTF">2015-05-12T11:59:21Z</dcterms:created>
  <dcterms:modified xsi:type="dcterms:W3CDTF">2016-05-02T08:34:42Z</dcterms:modified>
</cp:coreProperties>
</file>