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</p:sldIdLst>
  <p:sldSz cx="9906000" cy="6858000" type="A4"/>
  <p:notesSz cx="7099300" cy="1023461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58" d="100"/>
          <a:sy n="58" d="100"/>
        </p:scale>
        <p:origin x="-84" y="-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29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154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803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70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86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61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91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020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914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08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789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04A4-89BE-4591-8128-B32CA8F6D56E}" type="datetimeFigureOut">
              <a:rPr lang="ro-RO" smtClean="0"/>
              <a:t>26.07.2017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54DF-651A-4E7C-B6D2-105C16E3A0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696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ilnius Old Town_Ballooning_300dp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5519"/>
            <a:ext cx="9906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200472" y="3573016"/>
            <a:ext cx="9433048" cy="329320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entury Gothic"/>
                <a:cs typeface="Century Gothic"/>
              </a:rPr>
              <a:t>Facts and figures</a:t>
            </a:r>
            <a:r>
              <a:rPr lang="en-US" sz="1600" dirty="0" smtClean="0">
                <a:latin typeface="Century Gothic"/>
                <a:cs typeface="Century Gothic"/>
              </a:rPr>
              <a:t>: inhabitants - 543 000, day residences – 750 000; area – 401 sq.km; multicultural city – Lithuanians, Polish, Russians, Belarussians; </a:t>
            </a:r>
            <a:r>
              <a:rPr lang="en-US" sz="1600" dirty="0">
                <a:latin typeface="Century Gothic"/>
                <a:cs typeface="Century Gothic"/>
              </a:rPr>
              <a:t>one of the youngest capitals in EU (by age); 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entury Gothic"/>
                <a:cs typeface="Century Gothic"/>
              </a:rPr>
              <a:t>Vilnius Old Town  </a:t>
            </a:r>
            <a:r>
              <a:rPr lang="en-US" sz="1600" dirty="0" smtClean="0">
                <a:latin typeface="Century Gothic"/>
                <a:cs typeface="Century Gothic"/>
              </a:rPr>
              <a:t>- 365 ha; UNESCO site since 1994;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entury Gothic"/>
                <a:cs typeface="Century Gothic"/>
              </a:rPr>
              <a:t>Strengths and opportunities</a:t>
            </a:r>
            <a:r>
              <a:rPr lang="en-US" sz="1600" dirty="0" smtClean="0">
                <a:latin typeface="Century Gothic"/>
                <a:cs typeface="Century Gothic"/>
              </a:rPr>
              <a:t>: increasing awareness of CH as the strongest platform for city branding and truism growth; EU ERDF and SF investments in renovation of public spaces and infrastructure; visual monitoring </a:t>
            </a:r>
            <a:r>
              <a:rPr lang="en-US" sz="1600" dirty="0">
                <a:latin typeface="Century Gothic"/>
                <a:cs typeface="Century Gothic"/>
              </a:rPr>
              <a:t>of </a:t>
            </a:r>
            <a:r>
              <a:rPr lang="en-US" sz="1600" dirty="0" smtClean="0">
                <a:latin typeface="Century Gothic"/>
                <a:cs typeface="Century Gothic"/>
              </a:rPr>
              <a:t>new developments’ impact on protected CH; successfully growing clusters of creative industries (gaming, apps design);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entury Gothic"/>
                <a:cs typeface="Century Gothic"/>
              </a:rPr>
              <a:t>Needs and challenges</a:t>
            </a:r>
            <a:r>
              <a:rPr lang="en-US" sz="1600" dirty="0" smtClean="0">
                <a:latin typeface="Century Gothic"/>
                <a:cs typeface="Century Gothic"/>
              </a:rPr>
              <a:t>:  need for effective  follow-up monitoring and improvement evaluation; gap in social structure of  inhabitants in old town; number of brownfields to be developed; intense traffic and high number of personal cars; </a:t>
            </a:r>
            <a:r>
              <a:rPr lang="en-US" sz="1600" dirty="0">
                <a:latin typeface="Century Gothic"/>
                <a:cs typeface="Century Gothic"/>
              </a:rPr>
              <a:t>lack of sustainably managed public </a:t>
            </a:r>
            <a:r>
              <a:rPr lang="en-US" sz="1600" dirty="0" smtClean="0">
                <a:latin typeface="Century Gothic"/>
                <a:cs typeface="Century Gothic"/>
              </a:rPr>
              <a:t>spaces. 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368824" y="620688"/>
            <a:ext cx="3929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3200" b="1" i="1" dirty="0">
                <a:solidFill>
                  <a:prstClr val="white"/>
                </a:solidFill>
                <a:latin typeface="Century Gothic"/>
                <a:cs typeface="Century Gothic"/>
              </a:rPr>
              <a:t>VILNIUS, LITHUANIA</a:t>
            </a:r>
            <a:endParaRPr lang="is-IS" sz="3200" b="1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03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ta.matoniene.VILNIUS\Documents\kurybines industrijos\Cross_innovation\Nuotraukos tinklalapiui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06"/>
            <a:ext cx="9906000" cy="65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0" y="44624"/>
            <a:ext cx="9906000" cy="298543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entury Gothic"/>
                <a:cs typeface="Century Gothic"/>
              </a:rPr>
              <a:t> </a:t>
            </a:r>
            <a:r>
              <a:rPr lang="en-US" sz="2800" b="1" i="1" dirty="0" smtClean="0">
                <a:latin typeface="Century Gothic"/>
                <a:cs typeface="Century Gothic"/>
              </a:rPr>
              <a:t>Cultural-</a:t>
            </a:r>
            <a:r>
              <a:rPr lang="en-US" sz="2800" b="1" i="1" dirty="0" err="1" smtClean="0">
                <a:latin typeface="Century Gothic"/>
                <a:cs typeface="Century Gothic"/>
              </a:rPr>
              <a:t>scapes</a:t>
            </a:r>
            <a:r>
              <a:rPr lang="en-US" sz="2800" b="1" i="1" dirty="0" smtClean="0">
                <a:latin typeface="Century Gothic"/>
                <a:cs typeface="Century Gothic"/>
              </a:rPr>
              <a:t> </a:t>
            </a:r>
            <a:r>
              <a:rPr lang="en-US" sz="2800" b="1" i="1" dirty="0">
                <a:latin typeface="Century Gothic"/>
                <a:cs typeface="Century Gothic"/>
              </a:rPr>
              <a:t>and creative urban environments</a:t>
            </a:r>
            <a:r>
              <a:rPr lang="is-IS" sz="2400" b="1" dirty="0" smtClean="0">
                <a:latin typeface="Century Gothic"/>
                <a:cs typeface="Century Gothic"/>
              </a:rPr>
              <a:t> </a:t>
            </a:r>
            <a:endParaRPr lang="ro-RO" sz="2400" b="1" dirty="0" smtClean="0">
              <a:latin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 smtClean="0">
                <a:latin typeface="Century Gothic"/>
                <a:cs typeface="Century Gothic"/>
              </a:rPr>
              <a:t>CH oriented events, supported by Fine </a:t>
            </a:r>
            <a:r>
              <a:rPr lang="en-US" sz="1600" i="1" dirty="0">
                <a:latin typeface="Century Gothic"/>
                <a:cs typeface="Century Gothic"/>
              </a:rPr>
              <a:t>Arts, Ethnographical Trades and Fairs (Traditional Crafts) </a:t>
            </a:r>
            <a:r>
              <a:rPr lang="en-US" sz="1600" i="1" dirty="0" err="1">
                <a:latin typeface="Century Gothic"/>
                <a:cs typeface="Century Gothic"/>
              </a:rPr>
              <a:t>Programme</a:t>
            </a:r>
            <a:r>
              <a:rPr lang="en-US" sz="1600" i="1" dirty="0">
                <a:latin typeface="Century Gothic"/>
                <a:cs typeface="Century Gothic"/>
              </a:rPr>
              <a:t>: 17 workshops-galleries supported by </a:t>
            </a:r>
            <a:r>
              <a:rPr lang="en-US" sz="1600" i="1" dirty="0" smtClean="0">
                <a:latin typeface="Century Gothic"/>
                <a:cs typeface="Century Gothic"/>
              </a:rPr>
              <a:t>Municipality</a:t>
            </a:r>
            <a:r>
              <a:rPr lang="en-US" sz="1600" i="1" dirty="0">
                <a:latin typeface="Century Gothic"/>
                <a:cs typeface="Century Gothic"/>
              </a:rPr>
              <a:t>, </a:t>
            </a:r>
            <a:r>
              <a:rPr lang="en-US" sz="1600" i="1" dirty="0" smtClean="0">
                <a:latin typeface="Century Gothic"/>
                <a:cs typeface="Century Gothic"/>
              </a:rPr>
              <a:t>organization </a:t>
            </a:r>
            <a:r>
              <a:rPr lang="en-US" sz="1600" i="1" dirty="0">
                <a:latin typeface="Century Gothic"/>
                <a:cs typeface="Century Gothic"/>
              </a:rPr>
              <a:t>of traditional fairs, crafts </a:t>
            </a:r>
            <a:r>
              <a:rPr lang="en-US" sz="1600" i="1" dirty="0" smtClean="0">
                <a:latin typeface="Century Gothic"/>
                <a:cs typeface="Century Gothic"/>
              </a:rPr>
              <a:t>demonstrations;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latin typeface="Century Gothic"/>
                <a:cs typeface="Century Gothic"/>
              </a:rPr>
              <a:t>Educational activities </a:t>
            </a:r>
            <a:r>
              <a:rPr lang="en-US" sz="1600" i="1" dirty="0" smtClean="0">
                <a:latin typeface="Century Gothic"/>
                <a:cs typeface="Century Gothic"/>
              </a:rPr>
              <a:t>promoting CH </a:t>
            </a:r>
            <a:r>
              <a:rPr lang="en-US" sz="1600" i="1" dirty="0">
                <a:latin typeface="Century Gothic"/>
                <a:cs typeface="Century Gothic"/>
              </a:rPr>
              <a:t>identity - lectures, thematic tours, </a:t>
            </a:r>
            <a:r>
              <a:rPr lang="en-US" sz="1600" i="1" dirty="0" smtClean="0">
                <a:latin typeface="Century Gothic"/>
                <a:cs typeface="Century Gothic"/>
              </a:rPr>
              <a:t>exhibitions;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 smtClean="0">
                <a:latin typeface="Century Gothic"/>
                <a:cs typeface="Century Gothic"/>
              </a:rPr>
              <a:t>Contemporary cultural events, promoting  CH on the modern basis and branding the city on the international level;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 smtClean="0">
                <a:latin typeface="Century Gothic"/>
                <a:cs typeface="Century Gothic"/>
              </a:rPr>
              <a:t>Increasing number of creative urban areas for the innovative social interactions - art incubators, pop-up cultural activities;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 smtClean="0">
                <a:latin typeface="Century Gothic"/>
                <a:cs typeface="Century Gothic"/>
              </a:rPr>
              <a:t>Digital CH preservation-3D model of the city for examination of new constructions’ impact on panoramic views, new digital technologies for cultural heritage museums and cultural events.                                                                                                        </a:t>
            </a:r>
            <a:endParaRPr lang="is-IS" sz="1600" i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ta.matoniene.VILNIUS\Documents\Prezentacijos\medziaga_prezentacijoms\Vilniaus_foto\Nuotraukos\Lino panorama 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86" y="-27384"/>
            <a:ext cx="10292202" cy="68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56456" y="116632"/>
            <a:ext cx="9793088" cy="384720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entury Gothic"/>
                <a:cs typeface="Century Gothic"/>
              </a:rPr>
              <a:t>Monitoring </a:t>
            </a:r>
            <a:r>
              <a:rPr lang="en-US" sz="2800" b="1" i="1" dirty="0">
                <a:latin typeface="Century Gothic"/>
                <a:cs typeface="Century Gothic"/>
              </a:rPr>
              <a:t>and management </a:t>
            </a:r>
            <a:r>
              <a:rPr lang="en-US" sz="2800" b="1" i="1" dirty="0" smtClean="0">
                <a:latin typeface="Century Gothic"/>
                <a:cs typeface="Century Gothic"/>
              </a:rPr>
              <a:t>tools</a:t>
            </a:r>
          </a:p>
          <a:p>
            <a:r>
              <a:rPr lang="en-US" sz="2000" b="1" i="1" dirty="0">
                <a:latin typeface="Century Gothic"/>
                <a:cs typeface="Century Gothic"/>
              </a:rPr>
              <a:t> </a:t>
            </a:r>
            <a:r>
              <a:rPr lang="en-US" sz="2000" b="1" i="1" dirty="0" smtClean="0">
                <a:latin typeface="Century Gothic"/>
                <a:cs typeface="Century Gothic"/>
              </a:rPr>
              <a:t>   EXISTING:</a:t>
            </a:r>
            <a:endParaRPr lang="en-US" sz="2000" b="1" i="1" dirty="0">
              <a:latin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/>
                <a:cs typeface="Century Gothic"/>
              </a:rPr>
              <a:t>Monitoring of protected immovable cultural heritage properties and valuable attributes of Vilnius Old Town: buildings, street views, panoramic views: photo fixations, acts of examination, documents of the former status </a:t>
            </a:r>
            <a:r>
              <a:rPr lang="en-US" sz="1600" dirty="0" err="1">
                <a:latin typeface="Century Gothic"/>
                <a:cs typeface="Century Gothic"/>
              </a:rPr>
              <a:t>digitalised</a:t>
            </a:r>
            <a:r>
              <a:rPr lang="en-US" sz="1600" dirty="0">
                <a:latin typeface="Century Gothic"/>
                <a:cs typeface="Century Gothic"/>
              </a:rPr>
              <a:t>. 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Monitoring </a:t>
            </a:r>
            <a:r>
              <a:rPr lang="en-US" sz="1600" dirty="0">
                <a:latin typeface="Century Gothic"/>
                <a:cs typeface="Century Gothic"/>
              </a:rPr>
              <a:t>is implemented according to the UNESCO requirements. Monitoring data base is open for </a:t>
            </a:r>
            <a:r>
              <a:rPr lang="en-US" sz="1600" dirty="0" smtClean="0">
                <a:latin typeface="Century Gothic"/>
                <a:cs typeface="Century Gothic"/>
              </a:rPr>
              <a:t>public;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Monitoring and evaluation system of impact of EU financed infrastructural renovations; 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     </a:t>
            </a:r>
            <a:r>
              <a:rPr lang="en-US" sz="2000" b="1" i="1" dirty="0" smtClean="0">
                <a:latin typeface="Century Gothic"/>
                <a:cs typeface="Century Gothic"/>
              </a:rPr>
              <a:t>INNOVATIONS TO BE IMPLEMENTED:</a:t>
            </a:r>
            <a:endParaRPr lang="en-US" sz="2000" b="1" i="1" dirty="0">
              <a:latin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/>
                <a:cs typeface="Century Gothic"/>
              </a:rPr>
              <a:t>Opinion Analytics </a:t>
            </a:r>
            <a:r>
              <a:rPr lang="en-US" sz="1600" dirty="0" smtClean="0">
                <a:latin typeface="Century Gothic"/>
                <a:cs typeface="Century Gothic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/>
                <a:cs typeface="Century Gothic"/>
              </a:rPr>
              <a:t>Video </a:t>
            </a:r>
            <a:r>
              <a:rPr lang="en-US" sz="1600" dirty="0" err="1" smtClean="0">
                <a:latin typeface="Century Gothic"/>
                <a:cs typeface="Century Gothic"/>
              </a:rPr>
              <a:t>Neuroanalytics</a:t>
            </a:r>
            <a:r>
              <a:rPr lang="en-US" sz="1600" dirty="0" smtClean="0">
                <a:latin typeface="Century Gothic"/>
                <a:cs typeface="Century Gothic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Result - Integrated </a:t>
            </a:r>
            <a:r>
              <a:rPr lang="en-US" sz="1600" dirty="0">
                <a:latin typeface="Century Gothic"/>
                <a:cs typeface="Century Gothic"/>
              </a:rPr>
              <a:t>Cultural Heritage Analytics </a:t>
            </a:r>
            <a:r>
              <a:rPr lang="en-US" sz="1600" dirty="0" smtClean="0">
                <a:latin typeface="Century Gothic"/>
                <a:cs typeface="Century Gothic"/>
              </a:rPr>
              <a:t>(</a:t>
            </a:r>
            <a:r>
              <a:rPr lang="en-US" sz="1600" dirty="0">
                <a:latin typeface="Century Gothic"/>
                <a:cs typeface="Century Gothic"/>
              </a:rPr>
              <a:t>Multiple Criteria Cultural Heritage Analysis and Recommender System, Healthy Built Environment Multiple Criteria Analysis and Recommender System, Effective Regeneration and Adaptive Reuse Decision Support System, etc.). 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96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25798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128464" y="3501008"/>
            <a:ext cx="9649072" cy="33547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entury Gothic"/>
                <a:cs typeface="Century Gothic"/>
              </a:rPr>
              <a:t> </a:t>
            </a:r>
            <a:r>
              <a:rPr lang="en-US" sz="2800" b="1" i="1" dirty="0" smtClean="0">
                <a:latin typeface="Century Gothic"/>
                <a:cs typeface="Century Gothic"/>
              </a:rPr>
              <a:t>Heritage Governance</a:t>
            </a:r>
            <a:endParaRPr lang="is-IS" sz="32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Gothic"/>
                <a:cs typeface="Century Gothic"/>
              </a:rPr>
              <a:t>Management structure</a:t>
            </a:r>
            <a:r>
              <a:rPr lang="en-US" sz="1600" b="1" dirty="0">
                <a:latin typeface="Century Gothic"/>
                <a:cs typeface="Century Gothic"/>
              </a:rPr>
              <a:t>: </a:t>
            </a:r>
            <a:endParaRPr lang="en-US" sz="1600" b="1" dirty="0" smtClean="0">
              <a:latin typeface="Century Gothic"/>
              <a:cs typeface="Century Gothic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/>
                <a:cs typeface="Century Gothic"/>
              </a:rPr>
              <a:t>State level </a:t>
            </a:r>
            <a:r>
              <a:rPr lang="en-US" sz="1600" dirty="0" smtClean="0">
                <a:latin typeface="Century Gothic"/>
                <a:cs typeface="Century Gothic"/>
              </a:rPr>
              <a:t> - Ministry </a:t>
            </a:r>
            <a:r>
              <a:rPr lang="en-US" sz="1600" dirty="0">
                <a:latin typeface="Century Gothic"/>
                <a:cs typeface="Century Gothic"/>
              </a:rPr>
              <a:t>of Culture, 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State level - Department </a:t>
            </a:r>
            <a:r>
              <a:rPr lang="en-US" sz="1600" dirty="0">
                <a:latin typeface="Century Gothic"/>
                <a:cs typeface="Century Gothic"/>
              </a:rPr>
              <a:t>of Cultural </a:t>
            </a:r>
            <a:r>
              <a:rPr lang="en-US" sz="1600" dirty="0" smtClean="0">
                <a:latin typeface="Century Gothic"/>
                <a:cs typeface="Century Gothic"/>
              </a:rPr>
              <a:t>Heritage;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Municipal level - Division of Cultural </a:t>
            </a:r>
            <a:r>
              <a:rPr lang="en-US" sz="1600" dirty="0">
                <a:latin typeface="Century Gothic"/>
                <a:cs typeface="Century Gothic"/>
              </a:rPr>
              <a:t>Heritage </a:t>
            </a:r>
            <a:r>
              <a:rPr lang="en-US" sz="1600" dirty="0" smtClean="0">
                <a:latin typeface="Century Gothic"/>
                <a:cs typeface="Century Gothic"/>
              </a:rPr>
              <a:t>Protection;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Municipal level - Vilnius </a:t>
            </a:r>
            <a:r>
              <a:rPr lang="en-US" sz="1600" dirty="0">
                <a:latin typeface="Century Gothic"/>
                <a:cs typeface="Century Gothic"/>
              </a:rPr>
              <a:t>Old Town Renewal Agency </a:t>
            </a:r>
            <a:r>
              <a:rPr lang="en-US" sz="1600" dirty="0" smtClean="0">
                <a:latin typeface="Century Gothic"/>
                <a:cs typeface="Century Gothic"/>
              </a:rPr>
              <a:t>(UNESCO site </a:t>
            </a:r>
            <a:r>
              <a:rPr lang="en-US" sz="1600" dirty="0">
                <a:latin typeface="Century Gothic"/>
                <a:cs typeface="Century Gothic"/>
              </a:rPr>
              <a:t>manager</a:t>
            </a:r>
            <a:r>
              <a:rPr lang="en-US" sz="1600" dirty="0" smtClean="0">
                <a:latin typeface="Century Gothic"/>
                <a:cs typeface="Century Gothic"/>
              </a:rPr>
              <a:t>).</a:t>
            </a:r>
            <a:endParaRPr lang="en-US" sz="1600" dirty="0">
              <a:latin typeface="Century Gothic"/>
              <a:cs typeface="Century Gothic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Gothic"/>
                <a:cs typeface="Century Gothic"/>
              </a:rPr>
              <a:t>5 key stakeholders: 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Association </a:t>
            </a:r>
            <a:r>
              <a:rPr lang="en-US" sz="1600" dirty="0">
                <a:latin typeface="Century Gothic"/>
                <a:cs typeface="Century Gothic"/>
              </a:rPr>
              <a:t>of </a:t>
            </a:r>
            <a:r>
              <a:rPr lang="en-US" sz="1600" dirty="0" smtClean="0">
                <a:latin typeface="Century Gothic"/>
                <a:cs typeface="Century Gothic"/>
              </a:rPr>
              <a:t>Real Estate Development;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Vilnius </a:t>
            </a:r>
            <a:r>
              <a:rPr lang="en-US" sz="1600" dirty="0">
                <a:latin typeface="Century Gothic"/>
                <a:cs typeface="Century Gothic"/>
              </a:rPr>
              <a:t>Fine Crafts </a:t>
            </a:r>
            <a:r>
              <a:rPr lang="en-US" sz="1600" dirty="0" smtClean="0">
                <a:latin typeface="Century Gothic"/>
                <a:cs typeface="Century Gothic"/>
              </a:rPr>
              <a:t>Association;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Go Vilnius – municipal investment and tourism promotion agency;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Cultural </a:t>
            </a:r>
            <a:r>
              <a:rPr lang="en-US" sz="1600" dirty="0">
                <a:latin typeface="Century Gothic"/>
                <a:cs typeface="Century Gothic"/>
              </a:rPr>
              <a:t>Heritage </a:t>
            </a:r>
            <a:r>
              <a:rPr lang="en-US" sz="1600" dirty="0" smtClean="0">
                <a:latin typeface="Century Gothic"/>
                <a:cs typeface="Century Gothic"/>
              </a:rPr>
              <a:t>Department;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/>
                <a:cs typeface="Century Gothic"/>
              </a:rPr>
              <a:t>Local </a:t>
            </a:r>
            <a:r>
              <a:rPr lang="en-US" sz="1600" dirty="0">
                <a:latin typeface="Century Gothic"/>
                <a:cs typeface="Century Gothic"/>
              </a:rPr>
              <a:t>community of the Old </a:t>
            </a:r>
            <a:r>
              <a:rPr lang="en-US" sz="1600" dirty="0" smtClean="0">
                <a:latin typeface="Century Gothic"/>
                <a:cs typeface="Century Gothic"/>
              </a:rPr>
              <a:t>Town.</a:t>
            </a:r>
            <a:endParaRPr lang="is-IS" sz="1600" i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57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560" y="-603448"/>
            <a:ext cx="10256558" cy="76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2"/>
          <p:cNvSpPr txBox="1"/>
          <p:nvPr/>
        </p:nvSpPr>
        <p:spPr>
          <a:xfrm>
            <a:off x="200472" y="4227472"/>
            <a:ext cx="9686438" cy="23698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sz="2800" b="1" i="1" dirty="0" smtClean="0">
                <a:latin typeface="Century Gothic"/>
                <a:cs typeface="Century Gothic"/>
              </a:rPr>
              <a:t>INITIATIVE TO BE IMPLEMENTED</a:t>
            </a:r>
            <a:endParaRPr lang="is-IS" sz="3200" dirty="0" smtClean="0">
              <a:latin typeface="Century Gothic"/>
              <a:cs typeface="Century Gothic"/>
            </a:endParaRPr>
          </a:p>
          <a:p>
            <a:endParaRPr lang="en-GB" sz="2000" b="1" dirty="0" smtClean="0">
              <a:latin typeface="Century Gothic"/>
              <a:cs typeface="Century Gothic"/>
            </a:endParaRPr>
          </a:p>
          <a:p>
            <a:r>
              <a:rPr lang="en-GB" sz="2000" b="1" dirty="0" smtClean="0">
                <a:latin typeface="Century Gothic"/>
                <a:cs typeface="Century Gothic"/>
              </a:rPr>
              <a:t>Technical partner – VILNIUS GEDIMINAS TECHNICAL UNIVERSITY</a:t>
            </a:r>
            <a:endParaRPr lang="en-GB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entury Gothic"/>
                <a:cs typeface="Century Gothic"/>
              </a:rPr>
              <a:t>Unique Video </a:t>
            </a:r>
            <a:r>
              <a:rPr lang="en-GB" sz="1600" dirty="0" err="1" smtClean="0">
                <a:latin typeface="Century Gothic"/>
                <a:cs typeface="Century Gothic"/>
              </a:rPr>
              <a:t>Neurolytics</a:t>
            </a:r>
            <a:r>
              <a:rPr lang="en-GB" sz="1600" dirty="0" smtClean="0">
                <a:latin typeface="Century Gothic"/>
                <a:cs typeface="Century Gothic"/>
              </a:rPr>
              <a:t> analysis method, to be carried out in the strategically important  public places of UNESCO site;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entury Gothic"/>
                <a:cs typeface="Century Gothic"/>
              </a:rPr>
              <a:t>Results evaluation and further actions plan creation on the level of the city management;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entury Gothic"/>
                <a:cs typeface="Century Gothic"/>
              </a:rPr>
              <a:t>Initiative, which </a:t>
            </a:r>
            <a:r>
              <a:rPr lang="en-GB" sz="1600" dirty="0">
                <a:latin typeface="Century Gothic"/>
                <a:cs typeface="Century Gothic"/>
              </a:rPr>
              <a:t> </a:t>
            </a:r>
            <a:r>
              <a:rPr lang="en-GB" sz="1600" dirty="0" smtClean="0">
                <a:latin typeface="Century Gothic"/>
                <a:cs typeface="Century Gothic"/>
              </a:rPr>
              <a:t>works in the Role model city  ( and tested by selected tools) could be </a:t>
            </a:r>
            <a:r>
              <a:rPr lang="en-GB" sz="1600" dirty="0" err="1" smtClean="0">
                <a:latin typeface="Century Gothic"/>
                <a:cs typeface="Century Gothic"/>
              </a:rPr>
              <a:t>succesfully</a:t>
            </a:r>
            <a:r>
              <a:rPr lang="en-GB" sz="1600" dirty="0" smtClean="0">
                <a:latin typeface="Century Gothic"/>
                <a:cs typeface="Century Gothic"/>
              </a:rPr>
              <a:t> transferred to the Replicator cities.</a:t>
            </a:r>
          </a:p>
        </p:txBody>
      </p:sp>
    </p:spTree>
    <p:extLst>
      <p:ext uri="{BB962C8B-B14F-4D97-AF65-F5344CB8AC3E}">
        <p14:creationId xmlns:p14="http://schemas.microsoft.com/office/powerpoint/2010/main" val="11108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ta.matoniene.VILNIUS\Documents\kurybines industrijos\Cross_innovation\Nuotraukos tinklalapiui\4D projection on the Cathedral 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38" y="26903"/>
            <a:ext cx="10272324" cy="683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438" y="548680"/>
            <a:ext cx="96864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 YOU </a:t>
            </a:r>
          </a:p>
          <a:p>
            <a:pPr algn="ctr"/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ruta.matoniene@vilnius.lt</a:t>
            </a:r>
            <a:endParaRPr lang="en-GB" sz="20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8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552</Words>
  <Application>Microsoft Office PowerPoint</Application>
  <PresentationFormat>A4 formatas (210x297 mm)</PresentationFormat>
  <Paragraphs>41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Office Theme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Miruna Draghia</dc:creator>
  <cp:lastModifiedBy>Rūta Matonienė</cp:lastModifiedBy>
  <cp:revision>31</cp:revision>
  <dcterms:created xsi:type="dcterms:W3CDTF">2017-06-09T16:03:00Z</dcterms:created>
  <dcterms:modified xsi:type="dcterms:W3CDTF">2017-07-26T13:24:45Z</dcterms:modified>
</cp:coreProperties>
</file>